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5" r:id="rId3"/>
    <p:sldId id="269" r:id="rId4"/>
    <p:sldId id="258" r:id="rId5"/>
    <p:sldId id="270" r:id="rId6"/>
    <p:sldId id="271" r:id="rId7"/>
    <p:sldId id="259" r:id="rId8"/>
    <p:sldId id="272" r:id="rId9"/>
    <p:sldId id="266" r:id="rId10"/>
    <p:sldId id="268" r:id="rId11"/>
    <p:sldId id="267" r:id="rId12"/>
    <p:sldId id="261" r:id="rId13"/>
    <p:sldId id="262" r:id="rId14"/>
    <p:sldId id="264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jeeDikYTKaWTBPC1c+ixgowhqe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7" d="100"/>
          <a:sy n="117" d="100"/>
        </p:scale>
        <p:origin x="-318" y="-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8763359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명시된 내용을 준수하되, 내용과 절차에 따라 다른 항목을 추가/변경하여 작성 가능</a:t>
            </a:r>
            <a:endParaRPr/>
          </a:p>
        </p:txBody>
      </p:sp>
      <p:sp>
        <p:nvSpPr>
          <p:cNvPr id="135" name="Google Shape;13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2191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명시된 내용을 준수하되, 내용과 절차에 따라 다른 항목을 추가/변경하여 작성 가능</a:t>
            </a:r>
            <a:endParaRPr/>
          </a:p>
        </p:txBody>
      </p:sp>
      <p:sp>
        <p:nvSpPr>
          <p:cNvPr id="135" name="Google Shape;13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2191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명시된 내용을 준수하되, 내용과 절차에 따라 다른 항목을 추가/변경하여 작성 가능</a:t>
            </a:r>
            <a:endParaRPr/>
          </a:p>
        </p:txBody>
      </p:sp>
      <p:sp>
        <p:nvSpPr>
          <p:cNvPr id="159" name="Google Shape;15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내용이 길어지면 양식 복사 후 다음 페이지에 작성</a:t>
            </a:r>
            <a:endParaRPr/>
          </a:p>
        </p:txBody>
      </p:sp>
      <p:sp>
        <p:nvSpPr>
          <p:cNvPr id="175" name="Google Shape;17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내용이 길어지면 양식 복사 후 다음 페이지에 작성</a:t>
            </a:r>
            <a:endParaRPr/>
          </a:p>
        </p:txBody>
      </p:sp>
      <p:sp>
        <p:nvSpPr>
          <p:cNvPr id="175" name="Google Shape;17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1384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명시된 내용을 준수하되, 내용과 절차에 따라 다른 항목을 추가/변경하여 작성 가능</a:t>
            </a: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2300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명시된 내용을 준수하되, 내용과 절차에 따라 다른 항목을 추가/변경하여 작성 가능</a:t>
            </a: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2300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명시된 내용을 준수하되, 내용과 절차에 따라 다른 항목을 추가/변경하여 작성 가능</a:t>
            </a: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명시된 내용을 준수하되, 내용과 절차에 따라 다른 항목을 추가/변경하여 작성 가능</a:t>
            </a: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명시된 내용을 준수하되, 내용과 절차에 따라 다른 항목을 추가/변경하여 작성 가능</a:t>
            </a: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명시된 내용을 준수하되, 내용과 절차에 따라 다른 항목을 추가/변경하여 작성 가능</a:t>
            </a:r>
            <a:endParaRPr/>
          </a:p>
        </p:txBody>
      </p:sp>
      <p:sp>
        <p:nvSpPr>
          <p:cNvPr id="135" name="Google Shape;13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명시된 내용을 준수하되, 내용과 절차에 따라 다른 항목을 추가/변경하여 작성 가능</a:t>
            </a:r>
            <a:endParaRPr/>
          </a:p>
        </p:txBody>
      </p:sp>
      <p:sp>
        <p:nvSpPr>
          <p:cNvPr id="135" name="Google Shape;13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명시된 내용을 준수하되, 내용과 절차에 따라 다른 항목을 추가/변경하여 작성 가능</a:t>
            </a:r>
            <a:endParaRPr/>
          </a:p>
        </p:txBody>
      </p:sp>
      <p:sp>
        <p:nvSpPr>
          <p:cNvPr id="135" name="Google Shape;13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219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338" y="-25880"/>
            <a:ext cx="12257824" cy="692701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4710758" y="5301834"/>
            <a:ext cx="5982586" cy="48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body" idx="2"/>
          </p:nvPr>
        </p:nvSpPr>
        <p:spPr>
          <a:xfrm>
            <a:off x="4710114" y="4735513"/>
            <a:ext cx="5982586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>
  <p:cSld name="1_사용자 지정 레이아웃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0"/>
          <p:cNvSpPr txBox="1">
            <a:spLocks noGrp="1"/>
          </p:cNvSpPr>
          <p:nvPr>
            <p:ph type="title"/>
          </p:nvPr>
        </p:nvSpPr>
        <p:spPr>
          <a:xfrm>
            <a:off x="457203" y="397023"/>
            <a:ext cx="4359349" cy="48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  <a:defRPr sz="2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/>
          <p:nvPr/>
        </p:nvSpPr>
        <p:spPr>
          <a:xfrm>
            <a:off x="372139" y="6367004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pyunpyj@smu.ac.kr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"/>
          <p:cNvGrpSpPr/>
          <p:nvPr/>
        </p:nvGrpSpPr>
        <p:grpSpPr>
          <a:xfrm>
            <a:off x="0" y="-16809"/>
            <a:ext cx="12221882" cy="6921265"/>
            <a:chOff x="0" y="-16809"/>
            <a:chExt cx="12221882" cy="6921265"/>
          </a:xfrm>
        </p:grpSpPr>
        <p:grpSp>
          <p:nvGrpSpPr>
            <p:cNvPr id="97" name="Google Shape;97;p1"/>
            <p:cNvGrpSpPr/>
            <p:nvPr/>
          </p:nvGrpSpPr>
          <p:grpSpPr>
            <a:xfrm>
              <a:off x="0" y="-16809"/>
              <a:ext cx="12221882" cy="6921265"/>
              <a:chOff x="0" y="-16809"/>
              <a:chExt cx="12221882" cy="6921265"/>
            </a:xfrm>
          </p:grpSpPr>
          <p:pic>
            <p:nvPicPr>
              <p:cNvPr id="98" name="Google Shape;98;p1" descr="지도이(가) 표시된 사진&#10;&#10;자동 생성된 설명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-16809"/>
                <a:ext cx="12221882" cy="687480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0" name="Google Shape;100;p1"/>
              <p:cNvSpPr txBox="1"/>
              <p:nvPr/>
            </p:nvSpPr>
            <p:spPr>
              <a:xfrm>
                <a:off x="524359" y="496135"/>
                <a:ext cx="3661256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 i="0" u="none" strike="noStrike" cap="none" dirty="0">
                    <a:solidFill>
                      <a:srgbClr val="1F3864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       </a:t>
                </a:r>
                <a:endParaRPr sz="1800" dirty="0">
                  <a:solidFill>
                    <a:srgbClr val="1F3864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1F3864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" name="Google Shape;101;p1"/>
              <p:cNvSpPr/>
              <p:nvPr/>
            </p:nvSpPr>
            <p:spPr>
              <a:xfrm>
                <a:off x="768380" y="2596457"/>
                <a:ext cx="10891026" cy="2088088"/>
              </a:xfrm>
              <a:prstGeom prst="roundRect">
                <a:avLst>
                  <a:gd name="adj" fmla="val 4331"/>
                </a:avLst>
              </a:prstGeom>
              <a:solidFill>
                <a:srgbClr val="F2F2F2"/>
              </a:solidFill>
              <a:ln w="12700" cap="flat" cmpd="sng">
                <a:solidFill>
                  <a:srgbClr val="00206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" name="Google Shape;102;p1"/>
              <p:cNvSpPr/>
              <p:nvPr/>
            </p:nvSpPr>
            <p:spPr>
              <a:xfrm>
                <a:off x="1039640" y="2449097"/>
                <a:ext cx="1591492" cy="360000"/>
              </a:xfrm>
              <a:prstGeom prst="roundRect">
                <a:avLst>
                  <a:gd name="adj" fmla="val 50000"/>
                </a:avLst>
              </a:prstGeom>
              <a:solidFill>
                <a:srgbClr val="172D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주제 작성</a:t>
                </a:r>
                <a:endParaRPr/>
              </a:p>
            </p:txBody>
          </p:sp>
          <p:grpSp>
            <p:nvGrpSpPr>
              <p:cNvPr id="103" name="Google Shape;103;p1"/>
              <p:cNvGrpSpPr/>
              <p:nvPr/>
            </p:nvGrpSpPr>
            <p:grpSpPr>
              <a:xfrm>
                <a:off x="0" y="6305176"/>
                <a:ext cx="12221882" cy="599280"/>
                <a:chOff x="0" y="6305176"/>
                <a:chExt cx="12221882" cy="599280"/>
              </a:xfrm>
            </p:grpSpPr>
            <p:sp>
              <p:nvSpPr>
                <p:cNvPr id="104" name="Google Shape;104;p1"/>
                <p:cNvSpPr/>
                <p:nvPr/>
              </p:nvSpPr>
              <p:spPr>
                <a:xfrm>
                  <a:off x="0" y="6305176"/>
                  <a:ext cx="12221882" cy="59928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105" name="Google Shape;105;p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4572457" y="6426291"/>
                  <a:ext cx="1641436" cy="3570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6" name="Google Shape;106;p1"/>
                <p:cNvSpPr/>
                <p:nvPr/>
              </p:nvSpPr>
              <p:spPr>
                <a:xfrm>
                  <a:off x="6480468" y="6513413"/>
                  <a:ext cx="354438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400" b="1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SW중심대학사업단 가치확산센터</a:t>
                  </a:r>
                  <a:endParaRPr sz="16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07" name="Google Shape;107;p1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2733407" y="6410358"/>
                  <a:ext cx="1313512" cy="4568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108" name="Google Shape;108;p1"/>
            <p:cNvSpPr txBox="1"/>
            <p:nvPr/>
          </p:nvSpPr>
          <p:spPr>
            <a:xfrm>
              <a:off x="285175" y="1181181"/>
              <a:ext cx="9144000" cy="1187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algun Gothic"/>
                <a:buNone/>
              </a:pPr>
              <a:r>
                <a:rPr lang="ko-KR" sz="36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2022</a:t>
              </a:r>
              <a:r>
                <a:rPr lang="en-US" altLang="ko-KR" sz="36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sz="36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Elastic과 함께하는 </a:t>
              </a:r>
              <a:endParaRPr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algun Gothic"/>
                <a:buNone/>
              </a:pPr>
              <a:r>
                <a:rPr lang="ko-KR" sz="3600" b="1" u="none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상명 데이터</a:t>
              </a:r>
              <a:r>
                <a:rPr lang="en-US" altLang="ko-KR" sz="3600" b="1" u="none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sz="3600" b="1" u="none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콘서트 </a:t>
              </a:r>
              <a:endParaRPr dirty="0"/>
            </a:p>
          </p:txBody>
        </p:sp>
      </p:grpSp>
      <p:sp>
        <p:nvSpPr>
          <p:cNvPr id="109" name="Google Shape;109;p1"/>
          <p:cNvSpPr txBox="1">
            <a:spLocks noGrp="1"/>
          </p:cNvSpPr>
          <p:nvPr>
            <p:ph type="body" idx="2"/>
          </p:nvPr>
        </p:nvSpPr>
        <p:spPr>
          <a:xfrm>
            <a:off x="5676176" y="4735513"/>
            <a:ext cx="5982586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altLang="ko-KR" dirty="0" smtClean="0"/>
              <a:t>(</a:t>
            </a:r>
            <a:r>
              <a:rPr lang="ko-KR" altLang="en-US" dirty="0"/>
              <a:t>팀</a:t>
            </a:r>
            <a:r>
              <a:rPr lang="en-US" altLang="ko-KR" dirty="0"/>
              <a:t>) SNAH  </a:t>
            </a:r>
            <a:endParaRPr dirty="0"/>
          </a:p>
        </p:txBody>
      </p:sp>
      <p:sp>
        <p:nvSpPr>
          <p:cNvPr id="110" name="Google Shape;110;p1"/>
          <p:cNvSpPr txBox="1"/>
          <p:nvPr/>
        </p:nvSpPr>
        <p:spPr>
          <a:xfrm>
            <a:off x="6752896" y="5270960"/>
            <a:ext cx="49058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(팀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</a:t>
            </a: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ko-KR" altLang="en-US" sz="18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박수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</a:t>
            </a:r>
            <a:r>
              <a:rPr lang="en-US" altLang="ko-KR" sz="18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김나현</a:t>
            </a:r>
            <a:endParaRPr dirty="0"/>
          </a:p>
        </p:txBody>
      </p:sp>
      <p:pic>
        <p:nvPicPr>
          <p:cNvPr id="111" name="Google Shape;111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624" y="116775"/>
            <a:ext cx="1313512" cy="45687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10;p1">
            <a:extLst>
              <a:ext uri="{FF2B5EF4-FFF2-40B4-BE49-F238E27FC236}">
                <a16:creationId xmlns:a16="http://schemas.microsoft.com/office/drawing/2014/main" xmlns="" id="{8A701DC6-1E12-405D-8FE4-7EB480004F6D}"/>
              </a:ext>
            </a:extLst>
          </p:cNvPr>
          <p:cNvSpPr txBox="1"/>
          <p:nvPr/>
        </p:nvSpPr>
        <p:spPr>
          <a:xfrm>
            <a:off x="6752897" y="5704722"/>
            <a:ext cx="49058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22.05.01</a:t>
            </a:r>
            <a:endParaRPr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3B87C56-0013-4362-B2B6-17BBCAA43C5A}"/>
              </a:ext>
            </a:extLst>
          </p:cNvPr>
          <p:cNvSpPr txBox="1"/>
          <p:nvPr/>
        </p:nvSpPr>
        <p:spPr>
          <a:xfrm>
            <a:off x="1921902" y="3378891"/>
            <a:ext cx="8378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일과 여행을 함께하는 </a:t>
            </a:r>
            <a:r>
              <a:rPr lang="en-US" altLang="ko-KR" sz="2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Workation</a:t>
            </a:r>
            <a:r>
              <a:rPr lang="en-US" altLang="ko-KR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홈페이지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7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/>
          <p:nvPr/>
        </p:nvSpPr>
        <p:spPr>
          <a:xfrm>
            <a:off x="600528" y="881031"/>
            <a:ext cx="11002852" cy="5320972"/>
          </a:xfrm>
          <a:prstGeom prst="roundRect">
            <a:avLst>
              <a:gd name="adj" fmla="val 2505"/>
            </a:avLst>
          </a:prstGeom>
          <a:solidFill>
            <a:srgbClr val="F2F2F2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781221" y="733673"/>
            <a:ext cx="7574503" cy="36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 방법 </a:t>
            </a:r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en-US" altLang="ko-KR" b="1" dirty="0" smtClean="0">
                <a:latin typeface="Malgun Gothic"/>
                <a:ea typeface="Malgun Gothic"/>
                <a:cs typeface="Malgun Gothic"/>
                <a:sym typeface="Malgun Gothic"/>
              </a:rPr>
              <a:t>Vacation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 smtClean="0">
                <a:latin typeface="Malgun Gothic"/>
                <a:ea typeface="Malgun Gothic"/>
                <a:cs typeface="Malgun Gothic"/>
                <a:sym typeface="Malgun Gothic"/>
              </a:rPr>
              <a:t>데이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터</a:t>
            </a:r>
            <a:r>
              <a:rPr lang="ko-KR" altLang="en-US" sz="1400" b="1" dirty="0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/>
          </a:p>
        </p:txBody>
      </p:sp>
      <p:sp>
        <p:nvSpPr>
          <p:cNvPr id="140" name="Google Shape;140;p4"/>
          <p:cNvSpPr/>
          <p:nvPr/>
        </p:nvSpPr>
        <p:spPr>
          <a:xfrm>
            <a:off x="781222" y="733673"/>
            <a:ext cx="360000" cy="360000"/>
          </a:xfrm>
          <a:prstGeom prst="ellipse">
            <a:avLst/>
          </a:prstGeom>
          <a:solidFill>
            <a:srgbClr val="172D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1" name="Google Shape;14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962" y="6389139"/>
            <a:ext cx="1324001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B4E8AD4-1CCC-4177-BAD6-6EDE9974959E}"/>
              </a:ext>
            </a:extLst>
          </p:cNvPr>
          <p:cNvSpPr txBox="1"/>
          <p:nvPr/>
        </p:nvSpPr>
        <p:spPr>
          <a:xfrm>
            <a:off x="600528" y="1213537"/>
            <a:ext cx="1050992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smtClean="0">
                <a:latin typeface="+mj-ea"/>
                <a:ea typeface="+mj-ea"/>
              </a:rPr>
              <a:t>각 </a:t>
            </a:r>
            <a:r>
              <a:rPr lang="ko-KR" altLang="en-US" sz="1800" dirty="0" err="1" smtClean="0">
                <a:latin typeface="+mj-ea"/>
                <a:ea typeface="+mj-ea"/>
              </a:rPr>
              <a:t>릴레이션</a:t>
            </a:r>
            <a:r>
              <a:rPr lang="ko-KR" altLang="en-US" sz="1800" dirty="0" smtClean="0">
                <a:latin typeface="+mj-ea"/>
                <a:ea typeface="+mj-ea"/>
              </a:rPr>
              <a:t> 스키마는 다음과 같이 설정함</a:t>
            </a:r>
            <a:endParaRPr lang="en-US" altLang="ko-KR" sz="1800" dirty="0" smtClean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+mj-ea"/>
              <a:ea typeface="+mj-ea"/>
            </a:endParaRPr>
          </a:p>
          <a:p>
            <a:pPr algn="ctr" fontAlgn="base" latinLnBrk="1"/>
            <a:r>
              <a:rPr lang="ko-KR" altLang="en-US" sz="1600" i="1" dirty="0" smtClean="0">
                <a:solidFill>
                  <a:schemeClr val="accent1"/>
                </a:solidFill>
                <a:latin typeface="+mn-ea"/>
                <a:ea typeface="+mn-ea"/>
              </a:rPr>
              <a:t>          숙박 </a:t>
            </a:r>
            <a:r>
              <a:rPr lang="en-US" altLang="ko-KR" sz="1600" i="1" dirty="0">
                <a:solidFill>
                  <a:schemeClr val="accent1"/>
                </a:solidFill>
                <a:latin typeface="+mn-ea"/>
                <a:ea typeface="+mn-ea"/>
              </a:rPr>
              <a:t>( </a:t>
            </a:r>
            <a:r>
              <a:rPr lang="ko-KR" altLang="en-US" sz="1600" i="1" u="sng" dirty="0">
                <a:solidFill>
                  <a:schemeClr val="accent1"/>
                </a:solidFill>
                <a:latin typeface="+mn-ea"/>
                <a:ea typeface="+mn-ea"/>
              </a:rPr>
              <a:t>숙박업 </a:t>
            </a:r>
            <a:r>
              <a:rPr lang="en-US" altLang="ko-KR" sz="1600" i="1" u="sng" dirty="0">
                <a:solidFill>
                  <a:schemeClr val="accent1"/>
                </a:solidFill>
                <a:latin typeface="+mn-ea"/>
                <a:ea typeface="+mn-ea"/>
              </a:rPr>
              <a:t>ID</a:t>
            </a:r>
            <a:r>
              <a:rPr lang="en-US" altLang="ko-KR" sz="1600" i="1" dirty="0">
                <a:solidFill>
                  <a:schemeClr val="accent1"/>
                </a:solidFill>
                <a:latin typeface="+mn-ea"/>
                <a:ea typeface="+mn-ea"/>
              </a:rPr>
              <a:t>, </a:t>
            </a:r>
            <a:r>
              <a:rPr lang="ko-KR" altLang="en-US" sz="1600" i="1" dirty="0">
                <a:solidFill>
                  <a:schemeClr val="accent1"/>
                </a:solidFill>
                <a:latin typeface="+mn-ea"/>
                <a:ea typeface="+mn-ea"/>
              </a:rPr>
              <a:t>숙박업 종류</a:t>
            </a:r>
            <a:r>
              <a:rPr lang="en-US" altLang="ko-KR" sz="1600" i="1" dirty="0">
                <a:solidFill>
                  <a:schemeClr val="accent1"/>
                </a:solidFill>
                <a:latin typeface="+mn-ea"/>
                <a:ea typeface="+mn-ea"/>
              </a:rPr>
              <a:t>, </a:t>
            </a:r>
            <a:r>
              <a:rPr lang="ko-KR" altLang="en-US" sz="1600" i="1" dirty="0">
                <a:solidFill>
                  <a:schemeClr val="accent1"/>
                </a:solidFill>
                <a:latin typeface="+mn-ea"/>
                <a:ea typeface="+mn-ea"/>
              </a:rPr>
              <a:t>숙박업 이름</a:t>
            </a:r>
            <a:r>
              <a:rPr lang="en-US" altLang="ko-KR" sz="1600" i="1" dirty="0">
                <a:solidFill>
                  <a:schemeClr val="accent1"/>
                </a:solidFill>
                <a:latin typeface="+mn-ea"/>
                <a:ea typeface="+mn-ea"/>
              </a:rPr>
              <a:t>, </a:t>
            </a:r>
            <a:r>
              <a:rPr lang="ko-KR" altLang="en-US" sz="1600" i="1" dirty="0">
                <a:solidFill>
                  <a:schemeClr val="accent1"/>
                </a:solidFill>
                <a:latin typeface="+mn-ea"/>
                <a:ea typeface="+mn-ea"/>
              </a:rPr>
              <a:t>숙박업 주소</a:t>
            </a:r>
            <a:r>
              <a:rPr lang="en-US" altLang="ko-KR" sz="1600" i="1" dirty="0">
                <a:solidFill>
                  <a:schemeClr val="accent1"/>
                </a:solidFill>
                <a:latin typeface="+mn-ea"/>
                <a:ea typeface="+mn-ea"/>
              </a:rPr>
              <a:t>, </a:t>
            </a:r>
            <a:r>
              <a:rPr lang="ko-KR" altLang="en-US" sz="1600" i="1" dirty="0">
                <a:solidFill>
                  <a:schemeClr val="accent1"/>
                </a:solidFill>
                <a:latin typeface="+mn-ea"/>
                <a:ea typeface="+mn-ea"/>
              </a:rPr>
              <a:t>전화번호</a:t>
            </a:r>
            <a:r>
              <a:rPr lang="en-US" altLang="ko-KR" sz="1600" i="1" dirty="0" smtClean="0">
                <a:solidFill>
                  <a:schemeClr val="accent1"/>
                </a:solidFill>
                <a:latin typeface="+mn-ea"/>
                <a:ea typeface="+mn-ea"/>
              </a:rPr>
              <a:t>)</a:t>
            </a:r>
          </a:p>
          <a:p>
            <a:pPr algn="ctr" fontAlgn="base" latinLnBrk="1"/>
            <a:endParaRPr lang="en-US" altLang="ko-KR" sz="1600" dirty="0" smtClean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 fontAlgn="base" latinLnBrk="1"/>
            <a:r>
              <a:rPr lang="ko-KR" altLang="en-US" sz="1600" i="1" dirty="0" smtClean="0">
                <a:solidFill>
                  <a:schemeClr val="accent1"/>
                </a:solidFill>
                <a:latin typeface="+mn-ea"/>
                <a:ea typeface="+mn-ea"/>
              </a:rPr>
              <a:t>         </a:t>
            </a:r>
            <a:r>
              <a:rPr lang="ko-KR" altLang="en-US" sz="1600" i="1" dirty="0" err="1" smtClean="0">
                <a:solidFill>
                  <a:schemeClr val="accent1"/>
                </a:solidFill>
                <a:latin typeface="+mn-ea"/>
                <a:ea typeface="+mn-ea"/>
              </a:rPr>
              <a:t>올레길코스</a:t>
            </a:r>
            <a:r>
              <a:rPr lang="ko-KR" altLang="en-US" sz="1600" i="1" dirty="0" smtClean="0">
                <a:solidFill>
                  <a:schemeClr val="accent1"/>
                </a:solidFill>
                <a:latin typeface="+mn-ea"/>
                <a:ea typeface="+mn-ea"/>
              </a:rPr>
              <a:t> </a:t>
            </a:r>
            <a:r>
              <a:rPr lang="en-US" altLang="ko-KR" sz="1600" i="1" dirty="0">
                <a:solidFill>
                  <a:schemeClr val="accent1"/>
                </a:solidFill>
                <a:latin typeface="+mn-ea"/>
                <a:ea typeface="+mn-ea"/>
              </a:rPr>
              <a:t>( </a:t>
            </a:r>
            <a:r>
              <a:rPr lang="ko-KR" altLang="en-US" sz="1600" i="1" u="sng" dirty="0">
                <a:solidFill>
                  <a:schemeClr val="accent1"/>
                </a:solidFill>
                <a:latin typeface="+mn-ea"/>
                <a:ea typeface="+mn-ea"/>
              </a:rPr>
              <a:t>코스 </a:t>
            </a:r>
            <a:r>
              <a:rPr lang="en-US" altLang="ko-KR" sz="1600" i="1" u="sng" dirty="0">
                <a:solidFill>
                  <a:schemeClr val="accent1"/>
                </a:solidFill>
                <a:latin typeface="+mn-ea"/>
                <a:ea typeface="+mn-ea"/>
              </a:rPr>
              <a:t>ID,</a:t>
            </a:r>
            <a:r>
              <a:rPr lang="ko-KR" altLang="en-US" sz="1600" i="1" dirty="0">
                <a:solidFill>
                  <a:schemeClr val="accent1"/>
                </a:solidFill>
                <a:latin typeface="+mn-ea"/>
                <a:ea typeface="+mn-ea"/>
              </a:rPr>
              <a:t> </a:t>
            </a:r>
            <a:r>
              <a:rPr lang="ko-KR" altLang="en-US" sz="1600" i="1" dirty="0" err="1">
                <a:solidFill>
                  <a:schemeClr val="accent1"/>
                </a:solidFill>
                <a:latin typeface="+mn-ea"/>
                <a:ea typeface="+mn-ea"/>
              </a:rPr>
              <a:t>코스명</a:t>
            </a:r>
            <a:r>
              <a:rPr lang="en-US" altLang="ko-KR" sz="1600" i="1" dirty="0">
                <a:solidFill>
                  <a:schemeClr val="accent1"/>
                </a:solidFill>
                <a:latin typeface="+mn-ea"/>
                <a:ea typeface="+mn-ea"/>
              </a:rPr>
              <a:t>, </a:t>
            </a:r>
            <a:r>
              <a:rPr lang="ko-KR" altLang="en-US" sz="1600" i="1" dirty="0">
                <a:solidFill>
                  <a:schemeClr val="accent1"/>
                </a:solidFill>
                <a:latin typeface="+mn-ea"/>
                <a:ea typeface="+mn-ea"/>
              </a:rPr>
              <a:t>코스 시작점</a:t>
            </a:r>
            <a:r>
              <a:rPr lang="en-US" altLang="ko-KR" sz="1600" i="1" dirty="0">
                <a:solidFill>
                  <a:schemeClr val="accent1"/>
                </a:solidFill>
                <a:latin typeface="+mn-ea"/>
                <a:ea typeface="+mn-ea"/>
              </a:rPr>
              <a:t>, </a:t>
            </a:r>
            <a:r>
              <a:rPr lang="ko-KR" altLang="en-US" sz="1600" i="1" dirty="0">
                <a:solidFill>
                  <a:schemeClr val="accent1"/>
                </a:solidFill>
                <a:latin typeface="+mn-ea"/>
                <a:ea typeface="+mn-ea"/>
              </a:rPr>
              <a:t>코스 종점</a:t>
            </a:r>
            <a:r>
              <a:rPr lang="en-US" altLang="ko-KR" sz="1600" i="1" dirty="0">
                <a:solidFill>
                  <a:schemeClr val="accent1"/>
                </a:solidFill>
                <a:latin typeface="+mn-ea"/>
                <a:ea typeface="+mn-ea"/>
              </a:rPr>
              <a:t>, </a:t>
            </a:r>
            <a:r>
              <a:rPr lang="ko-KR" altLang="en-US" sz="1600" i="1" dirty="0" err="1">
                <a:solidFill>
                  <a:schemeClr val="accent1"/>
                </a:solidFill>
                <a:latin typeface="+mn-ea"/>
                <a:ea typeface="+mn-ea"/>
              </a:rPr>
              <a:t>올레길</a:t>
            </a:r>
            <a:r>
              <a:rPr lang="ko-KR" altLang="en-US" sz="1600" i="1" dirty="0">
                <a:solidFill>
                  <a:schemeClr val="accent1"/>
                </a:solidFill>
                <a:latin typeface="+mn-ea"/>
                <a:ea typeface="+mn-ea"/>
              </a:rPr>
              <a:t> 거리</a:t>
            </a:r>
            <a:r>
              <a:rPr lang="en-US" altLang="ko-KR" sz="1600" i="1" dirty="0">
                <a:solidFill>
                  <a:schemeClr val="accent1"/>
                </a:solidFill>
                <a:latin typeface="+mn-ea"/>
                <a:ea typeface="+mn-ea"/>
              </a:rPr>
              <a:t>, </a:t>
            </a:r>
            <a:r>
              <a:rPr lang="ko-KR" altLang="en-US" sz="1600" i="1" dirty="0">
                <a:solidFill>
                  <a:schemeClr val="accent1"/>
                </a:solidFill>
                <a:latin typeface="+mn-ea"/>
                <a:ea typeface="+mn-ea"/>
              </a:rPr>
              <a:t>걸리는 시간</a:t>
            </a:r>
            <a:r>
              <a:rPr lang="en-US" altLang="ko-KR" sz="1600" i="1" dirty="0" smtClean="0">
                <a:solidFill>
                  <a:schemeClr val="accent1"/>
                </a:solidFill>
                <a:latin typeface="+mn-ea"/>
                <a:ea typeface="+mn-ea"/>
              </a:rPr>
              <a:t>)</a:t>
            </a:r>
          </a:p>
          <a:p>
            <a:pPr algn="ctr" fontAlgn="base" latinLnBrk="1"/>
            <a:r>
              <a:rPr lang="en-US" altLang="ko-KR" sz="1600" dirty="0" smtClean="0">
                <a:solidFill>
                  <a:schemeClr val="accent1"/>
                </a:solidFill>
                <a:latin typeface="+mn-ea"/>
                <a:ea typeface="+mn-ea"/>
              </a:rPr>
              <a:t> </a:t>
            </a:r>
            <a:endParaRPr lang="ko-KR" altLang="en-US" sz="1600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 fontAlgn="base" latinLnBrk="1"/>
            <a:r>
              <a:rPr lang="ko-KR" altLang="en-US" sz="1600" i="1" dirty="0" smtClean="0">
                <a:solidFill>
                  <a:schemeClr val="accent1"/>
                </a:solidFill>
                <a:latin typeface="+mn-ea"/>
                <a:ea typeface="+mn-ea"/>
              </a:rPr>
              <a:t>         음식점 </a:t>
            </a:r>
            <a:r>
              <a:rPr lang="en-US" altLang="ko-KR" sz="1600" i="1" dirty="0">
                <a:solidFill>
                  <a:schemeClr val="accent1"/>
                </a:solidFill>
                <a:latin typeface="+mn-ea"/>
                <a:ea typeface="+mn-ea"/>
              </a:rPr>
              <a:t>( </a:t>
            </a:r>
            <a:r>
              <a:rPr lang="ko-KR" altLang="en-US" sz="1600" i="1" u="sng" dirty="0">
                <a:solidFill>
                  <a:schemeClr val="accent1"/>
                </a:solidFill>
                <a:latin typeface="+mn-ea"/>
                <a:ea typeface="+mn-ea"/>
              </a:rPr>
              <a:t>음식점 </a:t>
            </a:r>
            <a:r>
              <a:rPr lang="en-US" altLang="ko-KR" sz="1600" i="1" u="sng" dirty="0">
                <a:solidFill>
                  <a:schemeClr val="accent1"/>
                </a:solidFill>
                <a:latin typeface="+mn-ea"/>
                <a:ea typeface="+mn-ea"/>
              </a:rPr>
              <a:t>ID,</a:t>
            </a:r>
            <a:r>
              <a:rPr lang="ko-KR" altLang="en-US" sz="1600" i="1" dirty="0">
                <a:solidFill>
                  <a:schemeClr val="accent1"/>
                </a:solidFill>
                <a:latin typeface="+mn-ea"/>
                <a:ea typeface="+mn-ea"/>
              </a:rPr>
              <a:t> 음식점 이름</a:t>
            </a:r>
            <a:r>
              <a:rPr lang="en-US" altLang="ko-KR" sz="1600" i="1" dirty="0">
                <a:solidFill>
                  <a:schemeClr val="accent1"/>
                </a:solidFill>
                <a:latin typeface="+mn-ea"/>
                <a:ea typeface="+mn-ea"/>
              </a:rPr>
              <a:t>, </a:t>
            </a:r>
            <a:r>
              <a:rPr lang="ko-KR" altLang="en-US" sz="1600" i="1" dirty="0">
                <a:solidFill>
                  <a:schemeClr val="accent1"/>
                </a:solidFill>
                <a:latin typeface="+mn-ea"/>
                <a:ea typeface="+mn-ea"/>
              </a:rPr>
              <a:t>음식점 주소</a:t>
            </a:r>
            <a:r>
              <a:rPr lang="en-US" altLang="ko-KR" sz="1600" i="1" dirty="0">
                <a:solidFill>
                  <a:schemeClr val="accent1"/>
                </a:solidFill>
                <a:latin typeface="+mn-ea"/>
                <a:ea typeface="+mn-ea"/>
              </a:rPr>
              <a:t>, </a:t>
            </a:r>
            <a:r>
              <a:rPr lang="ko-KR" altLang="en-US" sz="1600" i="1" dirty="0">
                <a:solidFill>
                  <a:schemeClr val="accent1"/>
                </a:solidFill>
                <a:latin typeface="+mn-ea"/>
                <a:ea typeface="+mn-ea"/>
              </a:rPr>
              <a:t>음식점 번호</a:t>
            </a:r>
            <a:r>
              <a:rPr lang="en-US" altLang="ko-KR" sz="1600" i="1" dirty="0">
                <a:solidFill>
                  <a:schemeClr val="accent1"/>
                </a:solidFill>
                <a:latin typeface="+mn-ea"/>
                <a:ea typeface="+mn-ea"/>
              </a:rPr>
              <a:t>, </a:t>
            </a:r>
            <a:r>
              <a:rPr lang="ko-KR" altLang="en-US" sz="1600" i="1" dirty="0">
                <a:solidFill>
                  <a:schemeClr val="accent1"/>
                </a:solidFill>
                <a:latin typeface="+mn-ea"/>
                <a:ea typeface="+mn-ea"/>
              </a:rPr>
              <a:t>음식 종류</a:t>
            </a:r>
            <a:r>
              <a:rPr lang="en-US" altLang="ko-KR" sz="1600" i="1" dirty="0" smtClean="0">
                <a:solidFill>
                  <a:schemeClr val="accent1"/>
                </a:solidFill>
                <a:latin typeface="+mn-ea"/>
                <a:ea typeface="+mn-ea"/>
              </a:rPr>
              <a:t>)</a:t>
            </a:r>
          </a:p>
          <a:p>
            <a:pPr algn="ctr" fontAlgn="base" latinLnBrk="1"/>
            <a:endParaRPr lang="ko-KR" altLang="en-US" sz="1600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 fontAlgn="base" latinLnBrk="1"/>
            <a:r>
              <a:rPr lang="ko-KR" altLang="en-US" sz="1600" i="1" dirty="0" smtClean="0">
                <a:solidFill>
                  <a:schemeClr val="accent1"/>
                </a:solidFill>
                <a:latin typeface="+mn-ea"/>
                <a:ea typeface="+mn-ea"/>
              </a:rPr>
              <a:t>         관광지 </a:t>
            </a:r>
            <a:r>
              <a:rPr lang="en-US" altLang="ko-KR" sz="1600" i="1" dirty="0">
                <a:solidFill>
                  <a:schemeClr val="accent1"/>
                </a:solidFill>
                <a:latin typeface="+mn-ea"/>
                <a:ea typeface="+mn-ea"/>
              </a:rPr>
              <a:t>(</a:t>
            </a:r>
            <a:r>
              <a:rPr lang="ko-KR" altLang="en-US" sz="1600" i="1" u="sng" dirty="0">
                <a:solidFill>
                  <a:schemeClr val="accent1"/>
                </a:solidFill>
                <a:latin typeface="+mn-ea"/>
                <a:ea typeface="+mn-ea"/>
              </a:rPr>
              <a:t> 관광지 </a:t>
            </a:r>
            <a:r>
              <a:rPr lang="en-US" altLang="ko-KR" sz="1600" i="1" u="sng" dirty="0">
                <a:solidFill>
                  <a:schemeClr val="accent1"/>
                </a:solidFill>
                <a:latin typeface="+mn-ea"/>
                <a:ea typeface="+mn-ea"/>
              </a:rPr>
              <a:t>ID,</a:t>
            </a:r>
            <a:r>
              <a:rPr lang="ko-KR" altLang="en-US" sz="1600" i="1" dirty="0">
                <a:solidFill>
                  <a:schemeClr val="accent1"/>
                </a:solidFill>
                <a:latin typeface="+mn-ea"/>
                <a:ea typeface="+mn-ea"/>
              </a:rPr>
              <a:t> 관광지 종류</a:t>
            </a:r>
            <a:r>
              <a:rPr lang="en-US" altLang="ko-KR" sz="1600" i="1" dirty="0">
                <a:solidFill>
                  <a:schemeClr val="accent1"/>
                </a:solidFill>
                <a:latin typeface="+mn-ea"/>
                <a:ea typeface="+mn-ea"/>
              </a:rPr>
              <a:t>, </a:t>
            </a:r>
            <a:r>
              <a:rPr lang="ko-KR" altLang="en-US" sz="1600" i="1" dirty="0">
                <a:solidFill>
                  <a:schemeClr val="accent1"/>
                </a:solidFill>
                <a:latin typeface="+mn-ea"/>
                <a:ea typeface="+mn-ea"/>
              </a:rPr>
              <a:t>관광지 이름</a:t>
            </a:r>
            <a:r>
              <a:rPr lang="en-US" altLang="ko-KR" sz="1600" i="1" dirty="0">
                <a:solidFill>
                  <a:schemeClr val="accent1"/>
                </a:solidFill>
                <a:latin typeface="+mn-ea"/>
                <a:ea typeface="+mn-ea"/>
              </a:rPr>
              <a:t>, </a:t>
            </a:r>
            <a:r>
              <a:rPr lang="ko-KR" altLang="en-US" sz="1600" i="1" dirty="0">
                <a:solidFill>
                  <a:schemeClr val="accent1"/>
                </a:solidFill>
                <a:latin typeface="+mn-ea"/>
                <a:ea typeface="+mn-ea"/>
              </a:rPr>
              <a:t>관광지 주소</a:t>
            </a:r>
            <a:r>
              <a:rPr lang="en-US" altLang="ko-KR" sz="1600" i="1" dirty="0" smtClean="0">
                <a:solidFill>
                  <a:schemeClr val="accent1"/>
                </a:solidFill>
                <a:latin typeface="+mn-ea"/>
                <a:ea typeface="+mn-ea"/>
              </a:rPr>
              <a:t>)</a:t>
            </a:r>
          </a:p>
          <a:p>
            <a:pPr algn="ctr" fontAlgn="base" latinLnBrk="1"/>
            <a:endParaRPr lang="ko-KR" altLang="en-US" sz="1600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 fontAlgn="base" latinLnBrk="1"/>
            <a:r>
              <a:rPr lang="ko-KR" altLang="en-US" sz="1600" i="1" dirty="0" smtClean="0">
                <a:solidFill>
                  <a:schemeClr val="accent1"/>
                </a:solidFill>
                <a:latin typeface="+mn-ea"/>
                <a:ea typeface="+mn-ea"/>
              </a:rPr>
              <a:t>        자연관광지 </a:t>
            </a:r>
            <a:r>
              <a:rPr lang="en-US" altLang="ko-KR" sz="1600" i="1" dirty="0">
                <a:solidFill>
                  <a:schemeClr val="accent1"/>
                </a:solidFill>
                <a:latin typeface="+mn-ea"/>
                <a:ea typeface="+mn-ea"/>
              </a:rPr>
              <a:t>( </a:t>
            </a:r>
            <a:r>
              <a:rPr lang="ko-KR" altLang="en-US" sz="1600" i="1" u="sng" dirty="0">
                <a:solidFill>
                  <a:schemeClr val="accent1"/>
                </a:solidFill>
                <a:latin typeface="+mn-ea"/>
                <a:ea typeface="+mn-ea"/>
              </a:rPr>
              <a:t>자연관광지 </a:t>
            </a:r>
            <a:r>
              <a:rPr lang="en-US" altLang="ko-KR" sz="1600" i="1" u="sng" dirty="0">
                <a:solidFill>
                  <a:schemeClr val="accent1"/>
                </a:solidFill>
                <a:latin typeface="+mn-ea"/>
                <a:ea typeface="+mn-ea"/>
              </a:rPr>
              <a:t>ID</a:t>
            </a:r>
            <a:r>
              <a:rPr lang="en-US" altLang="ko-KR" sz="1600" i="1" dirty="0">
                <a:solidFill>
                  <a:schemeClr val="accent1"/>
                </a:solidFill>
                <a:latin typeface="+mn-ea"/>
                <a:ea typeface="+mn-ea"/>
              </a:rPr>
              <a:t>, </a:t>
            </a:r>
            <a:r>
              <a:rPr lang="ko-KR" altLang="en-US" sz="1600" i="1" dirty="0">
                <a:solidFill>
                  <a:schemeClr val="accent1"/>
                </a:solidFill>
                <a:latin typeface="+mn-ea"/>
                <a:ea typeface="+mn-ea"/>
              </a:rPr>
              <a:t>자연관광지 종류</a:t>
            </a:r>
            <a:r>
              <a:rPr lang="en-US" altLang="ko-KR" sz="1600" i="1" dirty="0">
                <a:solidFill>
                  <a:schemeClr val="accent1"/>
                </a:solidFill>
                <a:latin typeface="+mn-ea"/>
                <a:ea typeface="+mn-ea"/>
              </a:rPr>
              <a:t>, </a:t>
            </a:r>
            <a:r>
              <a:rPr lang="ko-KR" altLang="en-US" sz="1600" i="1" dirty="0">
                <a:solidFill>
                  <a:schemeClr val="accent1"/>
                </a:solidFill>
                <a:latin typeface="+mn-ea"/>
                <a:ea typeface="+mn-ea"/>
              </a:rPr>
              <a:t>자연관광지 이름</a:t>
            </a:r>
            <a:r>
              <a:rPr lang="en-US" altLang="ko-KR" sz="1600" i="1" dirty="0">
                <a:solidFill>
                  <a:schemeClr val="accent1"/>
                </a:solidFill>
                <a:latin typeface="+mn-ea"/>
                <a:ea typeface="+mn-ea"/>
              </a:rPr>
              <a:t>, </a:t>
            </a:r>
            <a:r>
              <a:rPr lang="ko-KR" altLang="en-US" sz="1600" i="1" dirty="0">
                <a:solidFill>
                  <a:schemeClr val="accent1"/>
                </a:solidFill>
                <a:latin typeface="+mn-ea"/>
                <a:ea typeface="+mn-ea"/>
              </a:rPr>
              <a:t>자연관광지 주소</a:t>
            </a:r>
            <a:r>
              <a:rPr lang="en-US" altLang="ko-KR" sz="1600" i="1" dirty="0" smtClean="0">
                <a:solidFill>
                  <a:schemeClr val="accent1"/>
                </a:solidFill>
                <a:latin typeface="+mn-ea"/>
                <a:ea typeface="+mn-ea"/>
              </a:rPr>
              <a:t>)</a:t>
            </a:r>
          </a:p>
          <a:p>
            <a:pPr algn="ctr" fontAlgn="base" latinLnBrk="1"/>
            <a:endParaRPr lang="en-US" altLang="ko-KR" i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 fontAlgn="base" latinLnBrk="1"/>
            <a:endParaRPr lang="en-US" altLang="ko-KR" i="1" dirty="0" smtClean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 fontAlgn="base" latinLnBrk="1"/>
            <a:endParaRPr lang="en-US" altLang="ko-KR" i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fontAlgn="base" latinLnBrk="1"/>
            <a:r>
              <a:rPr lang="en-US" altLang="ko-KR" dirty="0" smtClean="0">
                <a:solidFill>
                  <a:schemeClr val="tx1"/>
                </a:solidFill>
                <a:latin typeface="+mn-ea"/>
                <a:ea typeface="+mn-ea"/>
              </a:rPr>
              <a:t>                  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*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관광지의 경우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ea typeface="+mn-ea"/>
              </a:rPr>
              <a:t>수</a:t>
            </a:r>
            <a:r>
              <a:rPr lang="ko-KR" altLang="en-US" sz="1600" dirty="0" err="1" smtClean="0">
                <a:solidFill>
                  <a:schemeClr val="tx1"/>
                </a:solidFill>
                <a:latin typeface="+mn-ea"/>
                <a:ea typeface="+mn-ea"/>
              </a:rPr>
              <a:t>목원과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 같은 일반 관광지와 오름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동굴과 같은 자연 관광지로 구분하였음</a:t>
            </a:r>
            <a:endParaRPr lang="ko-KR" altLang="en-US" sz="16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68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7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/>
          <p:nvPr/>
        </p:nvSpPr>
        <p:spPr>
          <a:xfrm>
            <a:off x="509962" y="881031"/>
            <a:ext cx="11002852" cy="5320972"/>
          </a:xfrm>
          <a:prstGeom prst="roundRect">
            <a:avLst>
              <a:gd name="adj" fmla="val 2505"/>
            </a:avLst>
          </a:prstGeom>
          <a:solidFill>
            <a:srgbClr val="F2F2F2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781221" y="733673"/>
            <a:ext cx="7574503" cy="36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 방법 </a:t>
            </a:r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en-US" altLang="ko-KR" sz="1400" b="1" dirty="0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Work</a:t>
            </a:r>
            <a:r>
              <a:rPr lang="ko-KR" altLang="en-US" sz="1400" b="1" dirty="0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데이터</a:t>
            </a:r>
            <a:endParaRPr dirty="0"/>
          </a:p>
        </p:txBody>
      </p:sp>
      <p:sp>
        <p:nvSpPr>
          <p:cNvPr id="140" name="Google Shape;140;p4"/>
          <p:cNvSpPr/>
          <p:nvPr/>
        </p:nvSpPr>
        <p:spPr>
          <a:xfrm>
            <a:off x="781222" y="733673"/>
            <a:ext cx="360000" cy="360000"/>
          </a:xfrm>
          <a:prstGeom prst="ellipse">
            <a:avLst/>
          </a:prstGeom>
          <a:solidFill>
            <a:srgbClr val="172D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1" name="Google Shape;14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962" y="6389139"/>
            <a:ext cx="1324001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B4E8AD4-1CCC-4177-BAD6-6EDE9974959E}"/>
              </a:ext>
            </a:extLst>
          </p:cNvPr>
          <p:cNvSpPr txBox="1"/>
          <p:nvPr/>
        </p:nvSpPr>
        <p:spPr>
          <a:xfrm>
            <a:off x="600528" y="1351560"/>
            <a:ext cx="1050992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  <a:sym typeface="Wingdings" panose="05000000000000000000" pitchFamily="2" charset="2"/>
              </a:rPr>
              <a:t>일자리 데이터는 </a:t>
            </a:r>
            <a:r>
              <a:rPr lang="ko-KR" altLang="en-US" sz="2000" dirty="0" smtClean="0">
                <a:latin typeface="+mj-ea"/>
                <a:ea typeface="+mj-ea"/>
                <a:sym typeface="Wingdings" panose="05000000000000000000" pitchFamily="2" charset="2"/>
              </a:rPr>
              <a:t>공공데이터가 없어서</a:t>
            </a:r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ko-KR" altLang="en-US" sz="2000" dirty="0" smtClean="0">
                <a:latin typeface="+mj-ea"/>
                <a:ea typeface="+mj-ea"/>
                <a:sym typeface="Wingdings" panose="05000000000000000000" pitchFamily="2" charset="2"/>
              </a:rPr>
              <a:t>구인구직 </a:t>
            </a:r>
            <a:r>
              <a:rPr lang="ko-KR" altLang="en-US" sz="2000" dirty="0">
                <a:latin typeface="+mj-ea"/>
                <a:ea typeface="+mj-ea"/>
                <a:sym typeface="Wingdings" panose="05000000000000000000" pitchFamily="2" charset="2"/>
              </a:rPr>
              <a:t>사이트를 웹 </a:t>
            </a:r>
            <a:r>
              <a:rPr lang="ko-KR" altLang="en-US" sz="2000" dirty="0" err="1">
                <a:latin typeface="+mj-ea"/>
                <a:ea typeface="+mj-ea"/>
                <a:sym typeface="Wingdings" panose="05000000000000000000" pitchFamily="2" charset="2"/>
              </a:rPr>
              <a:t>크롤링</a:t>
            </a:r>
            <a:r>
              <a:rPr lang="ko-KR" altLang="en-US" sz="2000" dirty="0">
                <a:latin typeface="+mj-ea"/>
                <a:ea typeface="+mj-ea"/>
                <a:sym typeface="Wingdings" panose="05000000000000000000" pitchFamily="2" charset="2"/>
              </a:rPr>
              <a:t> 또는</a:t>
            </a:r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endParaRPr lang="en-US" altLang="ko-KR" sz="2000" dirty="0" smtClean="0"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2000" dirty="0" smtClean="0">
                <a:latin typeface="+mj-ea"/>
                <a:ea typeface="+mj-ea"/>
                <a:sym typeface="Wingdings" panose="05000000000000000000" pitchFamily="2" charset="2"/>
              </a:rPr>
              <a:t>  </a:t>
            </a:r>
            <a:r>
              <a:rPr lang="ko-KR" altLang="en-US" sz="2000" dirty="0" smtClean="0">
                <a:latin typeface="+mj-ea"/>
                <a:ea typeface="+mj-ea"/>
                <a:sym typeface="Wingdings" panose="05000000000000000000" pitchFamily="2" charset="2"/>
              </a:rPr>
              <a:t>일년 </a:t>
            </a:r>
            <a:r>
              <a:rPr lang="ko-KR" altLang="en-US" sz="2000" dirty="0">
                <a:latin typeface="+mj-ea"/>
                <a:ea typeface="+mj-ea"/>
                <a:sym typeface="Wingdings" panose="05000000000000000000" pitchFamily="2" charset="2"/>
              </a:rPr>
              <a:t>전 데이터를 이용해야 함</a:t>
            </a:r>
            <a:endParaRPr lang="en-US" altLang="ko-KR" sz="2000" dirty="0">
              <a:latin typeface="+mj-ea"/>
              <a:ea typeface="+mj-ea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  <a:sym typeface="Wingdings" panose="05000000000000000000" pitchFamily="2" charset="2"/>
              </a:rPr>
              <a:t>필요하다면 </a:t>
            </a:r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R</a:t>
            </a:r>
            <a:r>
              <a:rPr lang="ko-KR" altLang="en-US" sz="2000" dirty="0">
                <a:latin typeface="+mj-ea"/>
                <a:ea typeface="+mj-ea"/>
                <a:sym typeface="Wingdings" panose="05000000000000000000" pitchFamily="2" charset="2"/>
              </a:rPr>
              <a:t>과 </a:t>
            </a:r>
            <a:r>
              <a:rPr lang="ko-KR" altLang="en-US" sz="2000" dirty="0" err="1">
                <a:latin typeface="+mj-ea"/>
                <a:ea typeface="+mj-ea"/>
                <a:sym typeface="Wingdings" panose="05000000000000000000" pitchFamily="2" charset="2"/>
              </a:rPr>
              <a:t>파이썬</a:t>
            </a:r>
            <a:r>
              <a:rPr lang="ko-KR" altLang="en-US" sz="20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API</a:t>
            </a:r>
            <a:r>
              <a:rPr lang="ko-KR" altLang="en-US" sz="2000" dirty="0">
                <a:latin typeface="+mj-ea"/>
                <a:ea typeface="+mj-ea"/>
                <a:sym typeface="Wingdings" panose="05000000000000000000" pitchFamily="2" charset="2"/>
              </a:rPr>
              <a:t>를 이용하여 가능한 근무지</a:t>
            </a:r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 sz="2000" dirty="0" smtClean="0">
                <a:latin typeface="+mj-ea"/>
                <a:ea typeface="+mj-ea"/>
                <a:sym typeface="Wingdings" panose="05000000000000000000" pitchFamily="2" charset="2"/>
              </a:rPr>
              <a:t>숙소 가격 </a:t>
            </a:r>
            <a:r>
              <a:rPr lang="ko-KR" altLang="en-US" sz="2000" dirty="0">
                <a:latin typeface="+mj-ea"/>
                <a:ea typeface="+mj-ea"/>
                <a:sym typeface="Wingdings" panose="05000000000000000000" pitchFamily="2" charset="2"/>
              </a:rPr>
              <a:t>비교</a:t>
            </a:r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 sz="2000" dirty="0" smtClean="0">
                <a:latin typeface="+mj-ea"/>
                <a:ea typeface="+mj-ea"/>
                <a:sym typeface="Wingdings" panose="05000000000000000000" pitchFamily="2" charset="2"/>
              </a:rPr>
              <a:t>임금 을 </a:t>
            </a:r>
            <a:r>
              <a:rPr lang="ko-KR" altLang="en-US" sz="2000" dirty="0">
                <a:latin typeface="+mj-ea"/>
                <a:ea typeface="+mj-ea"/>
                <a:sym typeface="Wingdings" panose="05000000000000000000" pitchFamily="2" charset="2"/>
              </a:rPr>
              <a:t>계산</a:t>
            </a:r>
            <a:endParaRPr lang="en-US" altLang="ko-KR" sz="2000" dirty="0">
              <a:latin typeface="+mj-ea"/>
              <a:ea typeface="+mj-ea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D3D1450-DE56-41CD-8027-8CD121308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399" y="3675908"/>
            <a:ext cx="3204368" cy="179323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204" y="3675908"/>
            <a:ext cx="3129503" cy="179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472" y="3675908"/>
            <a:ext cx="3234897" cy="179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725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7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5"/>
          <p:cNvSpPr/>
          <p:nvPr/>
        </p:nvSpPr>
        <p:spPr>
          <a:xfrm>
            <a:off x="509962" y="881032"/>
            <a:ext cx="11002852" cy="5320972"/>
          </a:xfrm>
          <a:prstGeom prst="roundRect">
            <a:avLst>
              <a:gd name="adj" fmla="val 2505"/>
            </a:avLst>
          </a:prstGeom>
          <a:solidFill>
            <a:srgbClr val="F2F2F2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400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781222" y="733673"/>
            <a:ext cx="4541276" cy="36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lang="ko-KR" alt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기대효과</a:t>
            </a:r>
            <a:endParaRPr sz="1400" b="1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781222" y="733673"/>
            <a:ext cx="360000" cy="360000"/>
          </a:xfrm>
          <a:prstGeom prst="ellipse">
            <a:avLst/>
          </a:prstGeom>
          <a:solidFill>
            <a:srgbClr val="172D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5" name="Google Shape;16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962" y="6389139"/>
            <a:ext cx="1324001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1883320-2C07-482C-A2D3-7EB3367100F8}"/>
              </a:ext>
            </a:extLst>
          </p:cNvPr>
          <p:cNvSpPr txBox="1"/>
          <p:nvPr/>
        </p:nvSpPr>
        <p:spPr>
          <a:xfrm>
            <a:off x="679186" y="1136490"/>
            <a:ext cx="10833628" cy="687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  <a:ea typeface="+mn-ea"/>
              </a:rPr>
              <a:t>제주도 여행객에게 지정한 주소 주변의 </a:t>
            </a:r>
            <a:r>
              <a:rPr lang="ko-KR" altLang="en-US" sz="2000" dirty="0" err="1" smtClean="0">
                <a:latin typeface="+mn-ea"/>
                <a:ea typeface="+mn-ea"/>
              </a:rPr>
              <a:t>맛집</a:t>
            </a:r>
            <a:r>
              <a:rPr lang="en-US" altLang="ko-KR" sz="2000" dirty="0" smtClean="0">
                <a:latin typeface="+mn-ea"/>
                <a:ea typeface="+mn-ea"/>
              </a:rPr>
              <a:t>, </a:t>
            </a:r>
            <a:r>
              <a:rPr lang="ko-KR" altLang="en-US" sz="2000" dirty="0" smtClean="0">
                <a:latin typeface="+mn-ea"/>
                <a:ea typeface="+mn-ea"/>
              </a:rPr>
              <a:t>숙소</a:t>
            </a:r>
            <a:r>
              <a:rPr lang="en-US" altLang="ko-KR" sz="2000" dirty="0" smtClean="0">
                <a:latin typeface="+mn-ea"/>
                <a:ea typeface="+mn-ea"/>
              </a:rPr>
              <a:t>, </a:t>
            </a:r>
            <a:r>
              <a:rPr lang="ko-KR" altLang="en-US" sz="2000" dirty="0" smtClean="0">
                <a:latin typeface="+mn-ea"/>
                <a:ea typeface="+mn-ea"/>
              </a:rPr>
              <a:t>관광지 등의 정보를 제공하여 </a:t>
            </a:r>
            <a:endParaRPr lang="en-US" altLang="ko-KR" sz="20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en-US" altLang="ko-KR" sz="2000" dirty="0" smtClean="0">
                <a:latin typeface="+mn-ea"/>
                <a:ea typeface="+mn-ea"/>
              </a:rPr>
              <a:t>  </a:t>
            </a:r>
            <a:r>
              <a:rPr lang="ko-KR" altLang="en-US" sz="2000" dirty="0" smtClean="0">
                <a:latin typeface="+mn-ea"/>
                <a:ea typeface="+mn-ea"/>
              </a:rPr>
              <a:t>편리한 여행 계획을 세울 수 있게 함</a:t>
            </a:r>
            <a:endParaRPr lang="en-US" altLang="ko-KR" sz="20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  <a:ea typeface="+mn-ea"/>
              </a:rPr>
              <a:t>차후</a:t>
            </a:r>
            <a:r>
              <a:rPr lang="en-US" altLang="ko-KR" sz="2000" dirty="0" smtClean="0">
                <a:latin typeface="+mn-ea"/>
                <a:ea typeface="+mn-ea"/>
              </a:rPr>
              <a:t>, </a:t>
            </a:r>
            <a:r>
              <a:rPr lang="ko-KR" altLang="en-US" sz="2000" dirty="0" smtClean="0">
                <a:latin typeface="+mn-ea"/>
                <a:ea typeface="+mn-ea"/>
              </a:rPr>
              <a:t>한국으로 </a:t>
            </a:r>
            <a:r>
              <a:rPr lang="ko-KR" altLang="en-US" sz="2000" dirty="0" err="1" smtClean="0">
                <a:latin typeface="+mn-ea"/>
                <a:ea typeface="+mn-ea"/>
              </a:rPr>
              <a:t>워킹</a:t>
            </a:r>
            <a:r>
              <a:rPr lang="ko-KR" altLang="en-US" sz="2000" dirty="0" smtClean="0">
                <a:latin typeface="+mn-ea"/>
                <a:ea typeface="+mn-ea"/>
              </a:rPr>
              <a:t> 홀리데이를 오거나 장기 체류를 하는 외국인 관광객에게도 </a:t>
            </a:r>
            <a:endParaRPr lang="en-US" altLang="ko-KR" sz="20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en-US" altLang="ko-KR" sz="2000" dirty="0" smtClean="0">
                <a:latin typeface="+mn-ea"/>
                <a:ea typeface="+mn-ea"/>
              </a:rPr>
              <a:t>  </a:t>
            </a:r>
            <a:r>
              <a:rPr lang="ko-KR" altLang="en-US" sz="2000" dirty="0" smtClean="0">
                <a:latin typeface="+mn-ea"/>
                <a:ea typeface="+mn-ea"/>
              </a:rPr>
              <a:t>도움이 될 수 있음</a:t>
            </a:r>
            <a:endParaRPr lang="en-US" altLang="ko-KR" sz="20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  <a:ea typeface="+mn-ea"/>
              </a:rPr>
              <a:t>장기 투숙 관광객과 타 지역에서 구직을 준비하는 사람들에게 도움이 되고</a:t>
            </a:r>
            <a:r>
              <a:rPr lang="en-US" altLang="ko-KR" sz="2000" dirty="0" smtClean="0">
                <a:latin typeface="+mn-ea"/>
                <a:ea typeface="+mn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en-US" altLang="ko-KR" sz="2000" dirty="0" smtClean="0">
                <a:latin typeface="+mn-ea"/>
                <a:ea typeface="+mn-ea"/>
              </a:rPr>
              <a:t>  </a:t>
            </a:r>
            <a:r>
              <a:rPr lang="ko-KR" altLang="en-US" sz="2000" dirty="0" smtClean="0">
                <a:latin typeface="+mn-ea"/>
                <a:ea typeface="+mn-ea"/>
              </a:rPr>
              <a:t>나아가 한 지역의 경제 활성화까지도 생각해 볼 수 있음</a:t>
            </a:r>
            <a:endParaRPr lang="en-US" altLang="ko-KR" sz="20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  <a:ea typeface="+mn-ea"/>
              </a:rPr>
              <a:t>전국적으로 확대 시</a:t>
            </a:r>
            <a:r>
              <a:rPr lang="en-US" altLang="ko-KR" sz="2000" dirty="0" smtClean="0">
                <a:latin typeface="+mn-ea"/>
                <a:ea typeface="+mn-ea"/>
              </a:rPr>
              <a:t>, </a:t>
            </a:r>
            <a:r>
              <a:rPr lang="ko-KR" altLang="en-US" sz="2000" dirty="0" smtClean="0">
                <a:latin typeface="+mn-ea"/>
                <a:ea typeface="+mn-ea"/>
              </a:rPr>
              <a:t>근로자는 타 지역에서 근무할 </a:t>
            </a:r>
            <a:r>
              <a:rPr lang="ko-KR" altLang="en-US" sz="2000" dirty="0">
                <a:latin typeface="+mn-ea"/>
                <a:ea typeface="+mn-ea"/>
              </a:rPr>
              <a:t>수 있는 </a:t>
            </a:r>
            <a:r>
              <a:rPr lang="ko-KR" altLang="en-US" sz="2000" dirty="0" smtClean="0">
                <a:latin typeface="+mn-ea"/>
                <a:ea typeface="+mn-ea"/>
              </a:rPr>
              <a:t>기회를</a:t>
            </a:r>
            <a:r>
              <a:rPr lang="en-US" altLang="ko-KR" sz="2000" dirty="0" smtClean="0">
                <a:latin typeface="+mn-ea"/>
                <a:ea typeface="+mn-ea"/>
              </a:rPr>
              <a:t>, </a:t>
            </a:r>
            <a:r>
              <a:rPr lang="ko-KR" altLang="en-US" sz="2000" dirty="0" smtClean="0">
                <a:latin typeface="+mn-ea"/>
                <a:ea typeface="+mn-ea"/>
              </a:rPr>
              <a:t>고용주는 타 지역의 인력을 얻을 수 있음</a:t>
            </a:r>
            <a:endParaRPr lang="en-US" altLang="ko-KR" sz="20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6"/>
          <p:cNvSpPr/>
          <p:nvPr/>
        </p:nvSpPr>
        <p:spPr>
          <a:xfrm>
            <a:off x="509962" y="755732"/>
            <a:ext cx="11002852" cy="2673268"/>
          </a:xfrm>
          <a:prstGeom prst="roundRect">
            <a:avLst>
              <a:gd name="adj" fmla="val 2202"/>
            </a:avLst>
          </a:prstGeom>
          <a:solidFill>
            <a:srgbClr val="F2F2F2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9" name="Google Shape;179;p6"/>
          <p:cNvGrpSpPr/>
          <p:nvPr/>
        </p:nvGrpSpPr>
        <p:grpSpPr>
          <a:xfrm>
            <a:off x="781221" y="565078"/>
            <a:ext cx="5410619" cy="360000"/>
            <a:chOff x="781221" y="1554922"/>
            <a:chExt cx="5410619" cy="360000"/>
          </a:xfrm>
        </p:grpSpPr>
        <p:sp>
          <p:nvSpPr>
            <p:cNvPr id="180" name="Google Shape;180;p6"/>
            <p:cNvSpPr/>
            <p:nvPr/>
          </p:nvSpPr>
          <p:spPr>
            <a:xfrm>
              <a:off x="781221" y="1554922"/>
              <a:ext cx="5410619" cy="36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 기술 지원 요청 (Elastic 기술 지원 및 SW중심대학사업단) </a:t>
              </a:r>
              <a:endParaRPr sz="14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781222" y="1554922"/>
              <a:ext cx="360000" cy="360000"/>
            </a:xfrm>
            <a:prstGeom prst="ellipse">
              <a:avLst/>
            </a:prstGeom>
            <a:solidFill>
              <a:srgbClr val="172D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82" name="Google Shape;182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962" y="6389139"/>
            <a:ext cx="1324001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6"/>
          <p:cNvSpPr/>
          <p:nvPr/>
        </p:nvSpPr>
        <p:spPr>
          <a:xfrm>
            <a:off x="543244" y="3564673"/>
            <a:ext cx="11002852" cy="2673268"/>
          </a:xfrm>
          <a:prstGeom prst="roundRect">
            <a:avLst>
              <a:gd name="adj" fmla="val 2202"/>
            </a:avLst>
          </a:prstGeom>
          <a:solidFill>
            <a:srgbClr val="F2F2F2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6"/>
          <p:cNvSpPr/>
          <p:nvPr/>
        </p:nvSpPr>
        <p:spPr>
          <a:xfrm>
            <a:off x="9125607" y="205078"/>
            <a:ext cx="2332956" cy="360000"/>
          </a:xfrm>
          <a:prstGeom prst="roundRect">
            <a:avLst>
              <a:gd name="adj" fmla="val 50000"/>
            </a:avLst>
          </a:prstGeom>
          <a:solidFill>
            <a:srgbClr val="172D7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요청사항</a:t>
            </a:r>
            <a:endParaRPr sz="14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91E1427-22C7-4857-B5F1-332CD9FC0572}"/>
              </a:ext>
            </a:extLst>
          </p:cNvPr>
          <p:cNvSpPr txBox="1"/>
          <p:nvPr/>
        </p:nvSpPr>
        <p:spPr>
          <a:xfrm>
            <a:off x="781221" y="1053394"/>
            <a:ext cx="985728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smtClean="0">
                <a:latin typeface="+mn-ea"/>
                <a:ea typeface="+mn-ea"/>
              </a:rPr>
              <a:t>일자리 데이터 구축을 위한 웹 </a:t>
            </a:r>
            <a:r>
              <a:rPr lang="ko-KR" altLang="en-US" sz="1800" dirty="0" err="1" smtClean="0">
                <a:latin typeface="+mn-ea"/>
                <a:ea typeface="+mn-ea"/>
              </a:rPr>
              <a:t>크롤링이나</a:t>
            </a:r>
            <a:r>
              <a:rPr lang="ko-KR" altLang="en-US" sz="1800" dirty="0" smtClean="0">
                <a:latin typeface="+mn-ea"/>
                <a:ea typeface="+mn-ea"/>
              </a:rPr>
              <a:t> </a:t>
            </a:r>
            <a:r>
              <a:rPr lang="en-US" altLang="ko-KR" sz="1800" dirty="0" smtClean="0">
                <a:latin typeface="+mn-ea"/>
                <a:ea typeface="+mn-ea"/>
              </a:rPr>
              <a:t>Elastic Search</a:t>
            </a:r>
            <a:r>
              <a:rPr lang="ko-KR" altLang="en-US" sz="1800" dirty="0" smtClean="0">
                <a:latin typeface="+mn-ea"/>
                <a:ea typeface="+mn-ea"/>
              </a:rPr>
              <a:t>를 이용하여 데이터를 수집 </a:t>
            </a:r>
            <a:endParaRPr lang="en-US" altLang="ko-KR" sz="18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en-US" altLang="ko-KR" sz="1800" dirty="0" smtClean="0">
                <a:latin typeface="+mn-ea"/>
                <a:ea typeface="+mn-ea"/>
              </a:rPr>
              <a:t>   </a:t>
            </a:r>
            <a:r>
              <a:rPr lang="ko-KR" altLang="en-US" sz="1800" dirty="0" smtClean="0">
                <a:latin typeface="+mn-ea"/>
                <a:ea typeface="+mn-ea"/>
              </a:rPr>
              <a:t>할 수 있는 지 자세한 설명이 필요</a:t>
            </a:r>
            <a:endParaRPr lang="en-US" altLang="ko-KR" sz="18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latin typeface="+mn-ea"/>
                <a:ea typeface="+mn-ea"/>
              </a:rPr>
              <a:t>Elastic Search</a:t>
            </a:r>
            <a:r>
              <a:rPr lang="ko-KR" altLang="en-US" sz="1800" dirty="0" smtClean="0">
                <a:latin typeface="+mn-ea"/>
                <a:ea typeface="+mn-ea"/>
              </a:rPr>
              <a:t>나 </a:t>
            </a:r>
            <a:r>
              <a:rPr lang="en-US" altLang="ko-KR" sz="1800" dirty="0" err="1" smtClean="0">
                <a:latin typeface="+mn-ea"/>
                <a:ea typeface="+mn-ea"/>
              </a:rPr>
              <a:t>kibana</a:t>
            </a:r>
            <a:r>
              <a:rPr lang="ko-KR" altLang="en-US" sz="1800" dirty="0" smtClean="0">
                <a:latin typeface="+mn-ea"/>
                <a:ea typeface="+mn-ea"/>
              </a:rPr>
              <a:t>를 통해 얻은 시각화 정보를 따로 </a:t>
            </a:r>
            <a:r>
              <a:rPr lang="en-US" altLang="ko-KR" sz="1800" dirty="0" smtClean="0">
                <a:latin typeface="+mn-ea"/>
                <a:ea typeface="+mn-ea"/>
              </a:rPr>
              <a:t>HTML</a:t>
            </a:r>
            <a:r>
              <a:rPr lang="ko-KR" altLang="en-US" sz="1800" dirty="0" smtClean="0">
                <a:latin typeface="+mn-ea"/>
                <a:ea typeface="+mn-ea"/>
              </a:rPr>
              <a:t>을 사용하여 제작한 </a:t>
            </a:r>
            <a:r>
              <a:rPr lang="ko-KR" altLang="en-US" sz="1800" dirty="0" err="1" smtClean="0">
                <a:latin typeface="+mn-ea"/>
                <a:ea typeface="+mn-ea"/>
              </a:rPr>
              <a:t>웹페이지에</a:t>
            </a:r>
            <a:r>
              <a:rPr lang="ko-KR" altLang="en-US" sz="1800" dirty="0" smtClean="0">
                <a:latin typeface="+mn-ea"/>
                <a:ea typeface="+mn-ea"/>
              </a:rPr>
              <a:t> 연동할 수 있는 지 궁금함</a:t>
            </a:r>
            <a:endParaRPr lang="en-US" altLang="ko-KR" sz="18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smtClean="0">
                <a:latin typeface="+mn-ea"/>
                <a:ea typeface="+mn-ea"/>
              </a:rPr>
              <a:t>홈페이지 제작까지가 프로젝트의 완성이기에 </a:t>
            </a:r>
            <a:r>
              <a:rPr lang="ko-KR" altLang="en-US" sz="1800" dirty="0">
                <a:latin typeface="+mn-ea"/>
                <a:ea typeface="+mn-ea"/>
              </a:rPr>
              <a:t>서버를 구축할 수 있는 </a:t>
            </a:r>
            <a:r>
              <a:rPr lang="en-US" altLang="ko-KR" sz="1800" dirty="0">
                <a:latin typeface="+mn-ea"/>
                <a:ea typeface="+mn-ea"/>
              </a:rPr>
              <a:t>NAS</a:t>
            </a:r>
            <a:r>
              <a:rPr lang="ko-KR" altLang="en-US" sz="1800" dirty="0">
                <a:latin typeface="+mn-ea"/>
                <a:ea typeface="+mn-ea"/>
              </a:rPr>
              <a:t>가 </a:t>
            </a:r>
            <a:r>
              <a:rPr lang="ko-KR" altLang="en-US" sz="1800" dirty="0" smtClean="0">
                <a:latin typeface="+mn-ea"/>
                <a:ea typeface="+mn-ea"/>
              </a:rPr>
              <a:t>필요</a:t>
            </a:r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91E1427-22C7-4857-B5F1-332CD9FC0572}"/>
              </a:ext>
            </a:extLst>
          </p:cNvPr>
          <p:cNvSpPr txBox="1"/>
          <p:nvPr/>
        </p:nvSpPr>
        <p:spPr>
          <a:xfrm>
            <a:off x="953742" y="4078242"/>
            <a:ext cx="985728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+mn-ea"/>
                <a:ea typeface="+mn-ea"/>
              </a:rPr>
              <a:t>*</a:t>
            </a:r>
            <a:r>
              <a:rPr lang="ko-KR" altLang="en-US" sz="1600" smtClean="0">
                <a:latin typeface="+mn-ea"/>
                <a:ea typeface="+mn-ea"/>
              </a:rPr>
              <a:t>늦은 </a:t>
            </a:r>
            <a:r>
              <a:rPr lang="ko-KR" altLang="en-US" sz="1600" dirty="0" smtClean="0">
                <a:latin typeface="+mn-ea"/>
                <a:ea typeface="+mn-ea"/>
              </a:rPr>
              <a:t>참가 결정으로 인하여 설명회는 </a:t>
            </a:r>
            <a:r>
              <a:rPr lang="ko-KR" altLang="en-US" sz="1600" dirty="0" err="1" smtClean="0">
                <a:latin typeface="+mn-ea"/>
                <a:ea typeface="+mn-ea"/>
              </a:rPr>
              <a:t>유튜브를</a:t>
            </a:r>
            <a:r>
              <a:rPr lang="ko-KR" altLang="en-US" sz="1600" dirty="0" smtClean="0">
                <a:latin typeface="+mn-ea"/>
                <a:ea typeface="+mn-ea"/>
              </a:rPr>
              <a:t> 통해 시청하였지만</a:t>
            </a:r>
            <a:r>
              <a:rPr lang="en-US" altLang="ko-KR" sz="1600" dirty="0" smtClean="0">
                <a:latin typeface="+mn-ea"/>
                <a:ea typeface="+mn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+mn-ea"/>
                <a:ea typeface="+mn-ea"/>
              </a:rPr>
              <a:t>Elastic </a:t>
            </a:r>
            <a:r>
              <a:rPr lang="ko-KR" altLang="en-US" sz="1600" dirty="0" smtClean="0">
                <a:latin typeface="+mn-ea"/>
                <a:ea typeface="+mn-ea"/>
              </a:rPr>
              <a:t>데이터 분석가 및 엔지니어 과정 온라인 교육의 신청기간을 놓치게 되었습니다</a:t>
            </a:r>
            <a:r>
              <a:rPr lang="en-US" altLang="ko-KR" sz="1600" dirty="0" smtClean="0">
                <a:latin typeface="+mn-ea"/>
                <a:ea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+mn-ea"/>
                <a:ea typeface="+mn-ea"/>
              </a:rPr>
              <a:t>가능하다면 이 교육을 신청하여 교육 영상을 들어볼 수 있는지 궁금합니다</a:t>
            </a:r>
            <a:r>
              <a:rPr lang="en-US" altLang="ko-KR" sz="1600" dirty="0" smtClean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+mn-ea"/>
                <a:ea typeface="+mn-ea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6"/>
          <p:cNvSpPr/>
          <p:nvPr/>
        </p:nvSpPr>
        <p:spPr>
          <a:xfrm>
            <a:off x="509962" y="755732"/>
            <a:ext cx="11002852" cy="3106054"/>
          </a:xfrm>
          <a:prstGeom prst="roundRect">
            <a:avLst>
              <a:gd name="adj" fmla="val 2202"/>
            </a:avLst>
          </a:prstGeom>
          <a:solidFill>
            <a:srgbClr val="F2F2F2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</a:t>
            </a:r>
            <a:endParaRPr sz="3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2" name="Google Shape;182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962" y="6389139"/>
            <a:ext cx="1324001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8A99F29-87D2-45FD-9CBF-E20B29130D0D}"/>
              </a:ext>
            </a:extLst>
          </p:cNvPr>
          <p:cNvSpPr txBox="1"/>
          <p:nvPr/>
        </p:nvSpPr>
        <p:spPr>
          <a:xfrm>
            <a:off x="746448" y="4690077"/>
            <a:ext cx="21750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문의사항</a:t>
            </a:r>
            <a:endParaRPr lang="en-US" altLang="ko-KR" b="1" dirty="0"/>
          </a:p>
          <a:p>
            <a:r>
              <a:rPr lang="ko-KR" altLang="en-US" b="1" dirty="0"/>
              <a:t>교육혁신 사업운영팀</a:t>
            </a:r>
            <a:endParaRPr lang="en-US" altLang="ko-KR" b="1" dirty="0"/>
          </a:p>
          <a:p>
            <a:r>
              <a:rPr lang="en-US" altLang="ko-KR" b="1" dirty="0"/>
              <a:t>SW</a:t>
            </a:r>
            <a:r>
              <a:rPr lang="ko-KR" altLang="en-US" b="1" dirty="0"/>
              <a:t>중심대학사업단</a:t>
            </a:r>
            <a:endParaRPr lang="en-US" altLang="ko-KR" b="1" dirty="0"/>
          </a:p>
          <a:p>
            <a:r>
              <a:rPr lang="ko-KR" altLang="en-US" b="1" dirty="0" err="1"/>
              <a:t>미래백년관</a:t>
            </a:r>
            <a:r>
              <a:rPr lang="ko-KR" altLang="en-US" b="1" dirty="0"/>
              <a:t> </a:t>
            </a:r>
            <a:r>
              <a:rPr lang="en-US" altLang="ko-KR" b="1" dirty="0"/>
              <a:t>405</a:t>
            </a:r>
            <a:r>
              <a:rPr lang="ko-KR" altLang="en-US" b="1" dirty="0"/>
              <a:t>호</a:t>
            </a:r>
            <a:endParaRPr lang="en-US" altLang="ko-KR" b="1" dirty="0"/>
          </a:p>
          <a:p>
            <a:r>
              <a:rPr lang="en-US" altLang="ko-KR" b="1" i="0" dirty="0">
                <a:solidFill>
                  <a:srgbClr val="222222"/>
                </a:solidFill>
                <a:effectLst/>
                <a:latin typeface="Roboto" panose="02000000000000000000" pitchFamily="2" charset="0"/>
                <a:hlinkClick r:id="rId5"/>
              </a:rPr>
              <a:t>pyunpyj@smu.ac.kr</a:t>
            </a:r>
            <a:endParaRPr lang="en-US" altLang="ko-KR" b="1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r>
              <a:rPr lang="en-US" altLang="ko-KR" b="1" dirty="0">
                <a:solidFill>
                  <a:srgbClr val="222222"/>
                </a:solidFill>
                <a:latin typeface="Roboto" panose="02000000000000000000" pitchFamily="2" charset="0"/>
              </a:rPr>
              <a:t>02-2287-6465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5476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7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/>
          <p:nvPr/>
        </p:nvSpPr>
        <p:spPr>
          <a:xfrm>
            <a:off x="781220" y="281161"/>
            <a:ext cx="10731594" cy="817472"/>
          </a:xfrm>
          <a:prstGeom prst="roundRect">
            <a:avLst>
              <a:gd name="adj" fmla="val 12742"/>
            </a:avLst>
          </a:prstGeom>
          <a:solidFill>
            <a:srgbClr val="F2F2F2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474151" y="479562"/>
            <a:ext cx="667071" cy="360000"/>
          </a:xfrm>
          <a:prstGeom prst="roundRect">
            <a:avLst>
              <a:gd name="adj" fmla="val 50000"/>
            </a:avLst>
          </a:prstGeom>
          <a:solidFill>
            <a:srgbClr val="172D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</a:t>
            </a:r>
            <a:endParaRPr dirty="0"/>
          </a:p>
        </p:txBody>
      </p:sp>
      <p:sp>
        <p:nvSpPr>
          <p:cNvPr id="128" name="Google Shape;128;p3"/>
          <p:cNvSpPr/>
          <p:nvPr/>
        </p:nvSpPr>
        <p:spPr>
          <a:xfrm>
            <a:off x="645591" y="1574812"/>
            <a:ext cx="11002852" cy="4708159"/>
          </a:xfrm>
          <a:prstGeom prst="roundRect">
            <a:avLst>
              <a:gd name="adj" fmla="val 2505"/>
            </a:avLst>
          </a:prstGeom>
          <a:solidFill>
            <a:srgbClr val="F2F2F2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3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781221" y="1466921"/>
            <a:ext cx="5388759" cy="36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목적</a:t>
            </a:r>
            <a:endParaRPr sz="1400" b="1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781222" y="1466921"/>
            <a:ext cx="360000" cy="360000"/>
          </a:xfrm>
          <a:prstGeom prst="ellipse">
            <a:avLst/>
          </a:prstGeom>
          <a:solidFill>
            <a:srgbClr val="172D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1" name="Google Shape;13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962" y="6389139"/>
            <a:ext cx="1324001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3EDCECB-E0F3-4A95-8CE9-75809C8AE3AE}"/>
              </a:ext>
            </a:extLst>
          </p:cNvPr>
          <p:cNvSpPr txBox="1"/>
          <p:nvPr/>
        </p:nvSpPr>
        <p:spPr>
          <a:xfrm>
            <a:off x="807686" y="1943707"/>
            <a:ext cx="4461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Workation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 이란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?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A22E295-C73D-4A18-81FC-F4231D1E0AF6}"/>
              </a:ext>
            </a:extLst>
          </p:cNvPr>
          <p:cNvSpPr txBox="1"/>
          <p:nvPr/>
        </p:nvSpPr>
        <p:spPr>
          <a:xfrm>
            <a:off x="781220" y="2475326"/>
            <a:ext cx="106156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  <a:ea typeface="+mn-ea"/>
              </a:rPr>
              <a:t>Work(</a:t>
            </a:r>
            <a:r>
              <a:rPr lang="ko-KR" altLang="en-US" sz="2000" dirty="0" smtClean="0">
                <a:latin typeface="+mn-ea"/>
                <a:ea typeface="+mn-ea"/>
              </a:rPr>
              <a:t>일</a:t>
            </a:r>
            <a:r>
              <a:rPr lang="en-US" altLang="ko-KR" sz="2000" dirty="0" smtClean="0">
                <a:latin typeface="+mn-ea"/>
                <a:ea typeface="+mn-ea"/>
              </a:rPr>
              <a:t>)</a:t>
            </a:r>
            <a:r>
              <a:rPr lang="ko-KR" altLang="en-US" sz="2000" dirty="0" smtClean="0">
                <a:latin typeface="+mn-ea"/>
                <a:ea typeface="+mn-ea"/>
              </a:rPr>
              <a:t>과 </a:t>
            </a:r>
            <a:r>
              <a:rPr lang="en-US" altLang="ko-KR" sz="2000" dirty="0" smtClean="0">
                <a:latin typeface="+mn-ea"/>
                <a:ea typeface="+mn-ea"/>
              </a:rPr>
              <a:t>Vacation(</a:t>
            </a:r>
            <a:r>
              <a:rPr lang="ko-KR" altLang="en-US" sz="2000" dirty="0" smtClean="0">
                <a:latin typeface="+mn-ea"/>
                <a:ea typeface="+mn-ea"/>
              </a:rPr>
              <a:t>휴가</a:t>
            </a:r>
            <a:r>
              <a:rPr lang="en-US" altLang="ko-KR" sz="2000" dirty="0" smtClean="0">
                <a:latin typeface="+mn-ea"/>
                <a:ea typeface="+mn-ea"/>
              </a:rPr>
              <a:t>)</a:t>
            </a:r>
            <a:r>
              <a:rPr lang="ko-KR" altLang="en-US" sz="2000" dirty="0" smtClean="0">
                <a:latin typeface="+mn-ea"/>
                <a:ea typeface="+mn-ea"/>
              </a:rPr>
              <a:t>의 합성어로</a:t>
            </a:r>
            <a:r>
              <a:rPr lang="en-US" altLang="ko-KR" sz="2000" dirty="0">
                <a:latin typeface="+mn-ea"/>
                <a:ea typeface="+mn-ea"/>
              </a:rPr>
              <a:t>,</a:t>
            </a:r>
            <a:r>
              <a:rPr lang="ko-KR" altLang="en-US" sz="2000" dirty="0" smtClean="0">
                <a:latin typeface="+mn-ea"/>
                <a:ea typeface="+mn-ea"/>
              </a:rPr>
              <a:t> </a:t>
            </a:r>
            <a:r>
              <a:rPr lang="ko-KR" altLang="en-US" sz="2000" dirty="0">
                <a:latin typeface="+mn-ea"/>
                <a:ea typeface="+mn-ea"/>
              </a:rPr>
              <a:t>일과 여행을 따로 하던 기존과 달리 </a:t>
            </a:r>
            <a:endParaRPr lang="en-US" altLang="ko-KR" sz="2000" dirty="0" smtClean="0">
              <a:latin typeface="+mn-ea"/>
              <a:ea typeface="+mn-ea"/>
            </a:endParaRPr>
          </a:p>
          <a:p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en-US" altLang="ko-KR" sz="2000" dirty="0" smtClean="0">
                <a:latin typeface="+mn-ea"/>
                <a:ea typeface="+mn-ea"/>
              </a:rPr>
              <a:t>    </a:t>
            </a:r>
            <a:r>
              <a:rPr lang="ko-KR" altLang="en-US" sz="2000" dirty="0" smtClean="0">
                <a:latin typeface="+mn-ea"/>
                <a:ea typeface="+mn-ea"/>
              </a:rPr>
              <a:t>일과 </a:t>
            </a:r>
            <a:r>
              <a:rPr lang="ko-KR" altLang="en-US" sz="2000" dirty="0">
                <a:latin typeface="+mn-ea"/>
                <a:ea typeface="+mn-ea"/>
              </a:rPr>
              <a:t>여행을 같이하는 </a:t>
            </a:r>
            <a:r>
              <a:rPr lang="en-US" altLang="ko-KR" sz="2000" dirty="0">
                <a:latin typeface="+mn-ea"/>
                <a:ea typeface="+mn-ea"/>
              </a:rPr>
              <a:t>Post-Corona </a:t>
            </a:r>
            <a:r>
              <a:rPr lang="ko-KR" altLang="en-US" sz="2000" dirty="0">
                <a:latin typeface="+mn-ea"/>
                <a:ea typeface="+mn-ea"/>
              </a:rPr>
              <a:t>여행 </a:t>
            </a:r>
            <a:r>
              <a:rPr lang="ko-KR" altLang="en-US" sz="2000" dirty="0" err="1" smtClean="0">
                <a:latin typeface="+mn-ea"/>
                <a:ea typeface="+mn-ea"/>
              </a:rPr>
              <a:t>트랜드</a:t>
            </a:r>
            <a:endParaRPr lang="en-US" altLang="ko-KR" sz="2000" dirty="0" smtClean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  <a:ea typeface="+mn-ea"/>
              </a:rPr>
              <a:t>출장 겸 휴가라고도 하며</a:t>
            </a:r>
            <a:r>
              <a:rPr lang="en-US" altLang="ko-KR" sz="2000" dirty="0" smtClean="0">
                <a:latin typeface="+mn-ea"/>
                <a:ea typeface="+mn-ea"/>
              </a:rPr>
              <a:t>,</a:t>
            </a:r>
            <a:r>
              <a:rPr lang="ko-KR" altLang="en-US" sz="2000" dirty="0" smtClean="0">
                <a:latin typeface="+mn-ea"/>
                <a:ea typeface="+mn-ea"/>
              </a:rPr>
              <a:t> 해외뿐만 아니라 우리나라에서도 인기가 급상승함</a:t>
            </a:r>
            <a:endParaRPr lang="en-US" altLang="ko-KR" sz="2000" dirty="0">
              <a:latin typeface="+mn-ea"/>
              <a:ea typeface="+mn-ea"/>
            </a:endParaRPr>
          </a:p>
        </p:txBody>
      </p:sp>
      <p:pic>
        <p:nvPicPr>
          <p:cNvPr id="1026" name="Picture 2" descr="The Rise of the Workation - Nezasa Blog">
            <a:extLst>
              <a:ext uri="{FF2B5EF4-FFF2-40B4-BE49-F238E27FC236}">
                <a16:creationId xmlns:a16="http://schemas.microsoft.com/office/drawing/2014/main" xmlns="" id="{75D0DD10-C29D-4F23-BE22-1B86342E4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879" y="4234330"/>
            <a:ext cx="3519334" cy="188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yatt introduces the offer Workation - English | Hospitality ON">
            <a:extLst>
              <a:ext uri="{FF2B5EF4-FFF2-40B4-BE49-F238E27FC236}">
                <a16:creationId xmlns:a16="http://schemas.microsoft.com/office/drawing/2014/main" xmlns="" id="{0F615808-EE2A-4A59-853B-3D9D5C3CB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571" y="4234330"/>
            <a:ext cx="3813688" cy="191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A5DB57F-5252-47D2-8539-C2AAC9F2530B}"/>
              </a:ext>
            </a:extLst>
          </p:cNvPr>
          <p:cNvSpPr txBox="1"/>
          <p:nvPr/>
        </p:nvSpPr>
        <p:spPr>
          <a:xfrm>
            <a:off x="509962" y="428287"/>
            <a:ext cx="8378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일과 여행을 함께하는 </a:t>
            </a:r>
            <a:r>
              <a:rPr lang="en-US" alt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Workation </a:t>
            </a:r>
            <a:r>
              <a:rPr lang="ko-KR" altLang="en-US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홈페이지</a:t>
            </a:r>
          </a:p>
        </p:txBody>
      </p:sp>
    </p:spTree>
    <p:extLst>
      <p:ext uri="{BB962C8B-B14F-4D97-AF65-F5344CB8AC3E}">
        <p14:creationId xmlns:p14="http://schemas.microsoft.com/office/powerpoint/2010/main" val="390396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7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/>
          <p:nvPr/>
        </p:nvSpPr>
        <p:spPr>
          <a:xfrm>
            <a:off x="781220" y="281161"/>
            <a:ext cx="10731594" cy="817472"/>
          </a:xfrm>
          <a:prstGeom prst="roundRect">
            <a:avLst>
              <a:gd name="adj" fmla="val 12742"/>
            </a:avLst>
          </a:prstGeom>
          <a:solidFill>
            <a:srgbClr val="F2F2F2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474151" y="479562"/>
            <a:ext cx="667071" cy="360000"/>
          </a:xfrm>
          <a:prstGeom prst="roundRect">
            <a:avLst>
              <a:gd name="adj" fmla="val 50000"/>
            </a:avLst>
          </a:prstGeom>
          <a:solidFill>
            <a:srgbClr val="172D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</a:t>
            </a:r>
            <a:endParaRPr dirty="0"/>
          </a:p>
        </p:txBody>
      </p:sp>
      <p:sp>
        <p:nvSpPr>
          <p:cNvPr id="128" name="Google Shape;128;p3"/>
          <p:cNvSpPr/>
          <p:nvPr/>
        </p:nvSpPr>
        <p:spPr>
          <a:xfrm>
            <a:off x="645591" y="1574812"/>
            <a:ext cx="11002852" cy="4708159"/>
          </a:xfrm>
          <a:prstGeom prst="roundRect">
            <a:avLst>
              <a:gd name="adj" fmla="val 2505"/>
            </a:avLst>
          </a:prstGeom>
          <a:solidFill>
            <a:srgbClr val="F2F2F2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3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781221" y="1466921"/>
            <a:ext cx="5388759" cy="36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목적</a:t>
            </a:r>
            <a:endParaRPr sz="1400" b="1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781222" y="1466921"/>
            <a:ext cx="360000" cy="360000"/>
          </a:xfrm>
          <a:prstGeom prst="ellipse">
            <a:avLst/>
          </a:prstGeom>
          <a:solidFill>
            <a:srgbClr val="172D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1" name="Google Shape;13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962" y="6389139"/>
            <a:ext cx="1324001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3EDCECB-E0F3-4A95-8CE9-75809C8AE3AE}"/>
              </a:ext>
            </a:extLst>
          </p:cNvPr>
          <p:cNvSpPr txBox="1"/>
          <p:nvPr/>
        </p:nvSpPr>
        <p:spPr>
          <a:xfrm>
            <a:off x="862177" y="1943707"/>
            <a:ext cx="4169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Workation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20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관련 기사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A5DB57F-5252-47D2-8539-C2AAC9F2530B}"/>
              </a:ext>
            </a:extLst>
          </p:cNvPr>
          <p:cNvSpPr txBox="1"/>
          <p:nvPr/>
        </p:nvSpPr>
        <p:spPr>
          <a:xfrm>
            <a:off x="509962" y="428287"/>
            <a:ext cx="8378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일과 여행을 함께하는 </a:t>
            </a:r>
            <a:r>
              <a:rPr lang="en-US" alt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Workation </a:t>
            </a:r>
            <a:r>
              <a:rPr lang="ko-KR" altLang="en-US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홈페이지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77" y="2493034"/>
            <a:ext cx="2985204" cy="942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77" y="5072332"/>
            <a:ext cx="2985204" cy="845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77" y="3483424"/>
            <a:ext cx="2985204" cy="1500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621" y="2474913"/>
            <a:ext cx="5149968" cy="2907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3EDCECB-E0F3-4A95-8CE9-75809C8AE3AE}"/>
              </a:ext>
            </a:extLst>
          </p:cNvPr>
          <p:cNvSpPr txBox="1"/>
          <p:nvPr/>
        </p:nvSpPr>
        <p:spPr>
          <a:xfrm>
            <a:off x="5103498" y="1943707"/>
            <a:ext cx="5765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Workation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20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장소</a:t>
            </a:r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20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유럽 한정</a:t>
            </a:r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)</a:t>
            </a:r>
            <a:r>
              <a:rPr lang="ko-KR" altLang="en-US" sz="20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를 추천하는 사이트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996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7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/>
          <p:nvPr/>
        </p:nvSpPr>
        <p:spPr>
          <a:xfrm>
            <a:off x="781220" y="281161"/>
            <a:ext cx="10731594" cy="817472"/>
          </a:xfrm>
          <a:prstGeom prst="roundRect">
            <a:avLst>
              <a:gd name="adj" fmla="val 12742"/>
            </a:avLst>
          </a:prstGeom>
          <a:solidFill>
            <a:srgbClr val="F2F2F2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474151" y="479562"/>
            <a:ext cx="667071" cy="360000"/>
          </a:xfrm>
          <a:prstGeom prst="roundRect">
            <a:avLst>
              <a:gd name="adj" fmla="val 50000"/>
            </a:avLst>
          </a:prstGeom>
          <a:solidFill>
            <a:srgbClr val="172D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</a:t>
            </a:r>
            <a:endParaRPr dirty="0"/>
          </a:p>
        </p:txBody>
      </p:sp>
      <p:sp>
        <p:nvSpPr>
          <p:cNvPr id="128" name="Google Shape;128;p3"/>
          <p:cNvSpPr/>
          <p:nvPr/>
        </p:nvSpPr>
        <p:spPr>
          <a:xfrm>
            <a:off x="594574" y="1571920"/>
            <a:ext cx="11002852" cy="4708159"/>
          </a:xfrm>
          <a:prstGeom prst="roundRect">
            <a:avLst>
              <a:gd name="adj" fmla="val 2505"/>
            </a:avLst>
          </a:prstGeom>
          <a:solidFill>
            <a:srgbClr val="F2F2F2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3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781221" y="1466921"/>
            <a:ext cx="5388759" cy="36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목적</a:t>
            </a:r>
            <a:endParaRPr sz="1400" b="1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781222" y="1466921"/>
            <a:ext cx="360000" cy="360000"/>
          </a:xfrm>
          <a:prstGeom prst="ellipse">
            <a:avLst/>
          </a:prstGeom>
          <a:solidFill>
            <a:srgbClr val="172D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1" name="Google Shape;13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962" y="6389139"/>
            <a:ext cx="1324001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1A0F5D0-0A23-4900-B7A1-9117F51F4722}"/>
              </a:ext>
            </a:extLst>
          </p:cNvPr>
          <p:cNvSpPr txBox="1"/>
          <p:nvPr/>
        </p:nvSpPr>
        <p:spPr>
          <a:xfrm>
            <a:off x="910923" y="2243711"/>
            <a:ext cx="98769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aseline="30000" dirty="0" smtClean="0">
                <a:latin typeface="+mj-ea"/>
                <a:ea typeface="+mj-ea"/>
              </a:rPr>
              <a:t>졸업을 앞두고 있는 시점에서 취업과 재택근무에 대한 이야기를 하게 됨</a:t>
            </a:r>
            <a:endParaRPr lang="en-US" altLang="ko-KR" sz="2400" baseline="30000" dirty="0" smtClean="0">
              <a:latin typeface="+mj-ea"/>
              <a:ea typeface="+mj-ea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aseline="30000" dirty="0" smtClean="0">
                <a:latin typeface="+mj-ea"/>
                <a:ea typeface="+mj-ea"/>
              </a:rPr>
              <a:t>요즘 </a:t>
            </a:r>
            <a:r>
              <a:rPr lang="en-US" altLang="ko-KR" sz="2400" baseline="30000" dirty="0" smtClean="0">
                <a:latin typeface="+mj-ea"/>
                <a:ea typeface="+mj-ea"/>
              </a:rPr>
              <a:t>‘</a:t>
            </a:r>
            <a:r>
              <a:rPr lang="en-US" altLang="ko-KR" sz="2400" baseline="30000" dirty="0" err="1" smtClean="0">
                <a:latin typeface="+mj-ea"/>
                <a:ea typeface="+mj-ea"/>
              </a:rPr>
              <a:t>Workation</a:t>
            </a:r>
            <a:r>
              <a:rPr lang="en-US" altLang="ko-KR" sz="2400" baseline="30000" dirty="0" smtClean="0">
                <a:latin typeface="+mj-ea"/>
                <a:ea typeface="+mj-ea"/>
              </a:rPr>
              <a:t>’</a:t>
            </a:r>
            <a:r>
              <a:rPr lang="ko-KR" altLang="en-US" sz="2400" baseline="30000" dirty="0" smtClean="0">
                <a:latin typeface="+mj-ea"/>
                <a:ea typeface="+mj-ea"/>
              </a:rPr>
              <a:t>이 새로운 </a:t>
            </a:r>
            <a:r>
              <a:rPr lang="ko-KR" altLang="en-US" sz="2400" baseline="30000" dirty="0" err="1" smtClean="0">
                <a:latin typeface="+mj-ea"/>
                <a:ea typeface="+mj-ea"/>
              </a:rPr>
              <a:t>트랜드</a:t>
            </a:r>
            <a:r>
              <a:rPr lang="ko-KR" altLang="en-US" sz="2400" baseline="30000" dirty="0" smtClean="0">
                <a:latin typeface="+mj-ea"/>
                <a:ea typeface="+mj-ea"/>
              </a:rPr>
              <a:t> 라는 기사를 접하게 됨</a:t>
            </a:r>
            <a:endParaRPr lang="en-US" altLang="ko-KR" sz="2400" baseline="30000" dirty="0" smtClean="0">
              <a:latin typeface="+mj-ea"/>
              <a:ea typeface="+mj-ea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aseline="30000" dirty="0" smtClean="0">
                <a:latin typeface="+mj-ea"/>
                <a:ea typeface="+mj-ea"/>
              </a:rPr>
              <a:t>한국 맞춤 </a:t>
            </a:r>
            <a:r>
              <a:rPr lang="en-US" altLang="ko-KR" sz="2400" baseline="30000" dirty="0" smtClean="0">
                <a:latin typeface="+mj-ea"/>
                <a:ea typeface="+mj-ea"/>
              </a:rPr>
              <a:t>‘</a:t>
            </a:r>
            <a:r>
              <a:rPr lang="en-US" altLang="ko-KR" sz="2400" baseline="30000" dirty="0" err="1" smtClean="0">
                <a:latin typeface="+mj-ea"/>
                <a:ea typeface="+mj-ea"/>
              </a:rPr>
              <a:t>Workation</a:t>
            </a:r>
            <a:r>
              <a:rPr lang="en-US" altLang="ko-KR" sz="2400" baseline="30000" dirty="0" smtClean="0">
                <a:latin typeface="+mj-ea"/>
                <a:ea typeface="+mj-ea"/>
              </a:rPr>
              <a:t>’ </a:t>
            </a:r>
            <a:r>
              <a:rPr lang="ko-KR" altLang="en-US" sz="2400" baseline="30000" dirty="0" smtClean="0">
                <a:latin typeface="+mj-ea"/>
                <a:ea typeface="+mj-ea"/>
              </a:rPr>
              <a:t>장소 추천 사이트가 없다는 것을 알게 됨</a:t>
            </a:r>
            <a:endParaRPr lang="en-US" altLang="ko-KR" sz="2400" baseline="30000" dirty="0" smtClean="0">
              <a:latin typeface="+mj-ea"/>
              <a:ea typeface="+mj-ea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2400" baseline="30000" dirty="0" smtClean="0">
              <a:latin typeface="+mj-ea"/>
              <a:ea typeface="+mj-ea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2400" baseline="30000" dirty="0" smtClean="0">
              <a:latin typeface="+mj-ea"/>
              <a:ea typeface="+mj-ea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2400" baseline="30000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53F6743-729C-4D77-BF90-0822F8123DF0}"/>
              </a:ext>
            </a:extLst>
          </p:cNvPr>
          <p:cNvSpPr txBox="1"/>
          <p:nvPr/>
        </p:nvSpPr>
        <p:spPr>
          <a:xfrm>
            <a:off x="594574" y="479562"/>
            <a:ext cx="8378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일과 여행을 함께하는 </a:t>
            </a:r>
            <a:r>
              <a:rPr lang="en-US" alt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Workation </a:t>
            </a:r>
            <a:r>
              <a:rPr lang="ko-KR" altLang="en-US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3EDCECB-E0F3-4A95-8CE9-75809C8AE3AE}"/>
              </a:ext>
            </a:extLst>
          </p:cNvPr>
          <p:cNvSpPr txBox="1"/>
          <p:nvPr/>
        </p:nvSpPr>
        <p:spPr>
          <a:xfrm>
            <a:off x="925671" y="1899463"/>
            <a:ext cx="2377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배경 및 이유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13" y="4058731"/>
            <a:ext cx="4667250" cy="211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785" y="4058730"/>
            <a:ext cx="4026309" cy="211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7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/>
          <p:nvPr/>
        </p:nvSpPr>
        <p:spPr>
          <a:xfrm>
            <a:off x="781220" y="281161"/>
            <a:ext cx="10731594" cy="817472"/>
          </a:xfrm>
          <a:prstGeom prst="roundRect">
            <a:avLst>
              <a:gd name="adj" fmla="val 12742"/>
            </a:avLst>
          </a:prstGeom>
          <a:solidFill>
            <a:srgbClr val="F2F2F2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474151" y="479562"/>
            <a:ext cx="667071" cy="360000"/>
          </a:xfrm>
          <a:prstGeom prst="roundRect">
            <a:avLst>
              <a:gd name="adj" fmla="val 50000"/>
            </a:avLst>
          </a:prstGeom>
          <a:solidFill>
            <a:srgbClr val="172D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</a:t>
            </a:r>
            <a:endParaRPr dirty="0"/>
          </a:p>
        </p:txBody>
      </p:sp>
      <p:sp>
        <p:nvSpPr>
          <p:cNvPr id="128" name="Google Shape;128;p3"/>
          <p:cNvSpPr/>
          <p:nvPr/>
        </p:nvSpPr>
        <p:spPr>
          <a:xfrm>
            <a:off x="594574" y="1571920"/>
            <a:ext cx="11002852" cy="4708159"/>
          </a:xfrm>
          <a:prstGeom prst="roundRect">
            <a:avLst>
              <a:gd name="adj" fmla="val 2505"/>
            </a:avLst>
          </a:prstGeom>
          <a:solidFill>
            <a:srgbClr val="F2F2F2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3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781221" y="1466921"/>
            <a:ext cx="5388759" cy="36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목적</a:t>
            </a:r>
            <a:endParaRPr sz="1400" b="1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781222" y="1466921"/>
            <a:ext cx="360000" cy="360000"/>
          </a:xfrm>
          <a:prstGeom prst="ellipse">
            <a:avLst/>
          </a:prstGeom>
          <a:solidFill>
            <a:srgbClr val="172D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1" name="Google Shape;13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962" y="6389139"/>
            <a:ext cx="1324001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1A0F5D0-0A23-4900-B7A1-9117F51F4722}"/>
              </a:ext>
            </a:extLst>
          </p:cNvPr>
          <p:cNvSpPr txBox="1"/>
          <p:nvPr/>
        </p:nvSpPr>
        <p:spPr>
          <a:xfrm>
            <a:off x="781220" y="2343817"/>
            <a:ext cx="98769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2400" baseline="32000" dirty="0" smtClean="0">
                <a:latin typeface="+mn-ea"/>
                <a:ea typeface="+mn-ea"/>
              </a:rPr>
              <a:t>‘</a:t>
            </a:r>
            <a:r>
              <a:rPr lang="en-US" altLang="ko-KR" sz="2400" baseline="32000" dirty="0" err="1" smtClean="0">
                <a:latin typeface="+mn-ea"/>
                <a:ea typeface="+mn-ea"/>
              </a:rPr>
              <a:t>Workation</a:t>
            </a:r>
            <a:r>
              <a:rPr lang="en-US" altLang="ko-KR" sz="2400" baseline="32000" dirty="0" smtClean="0">
                <a:latin typeface="+mn-ea"/>
                <a:ea typeface="+mn-ea"/>
              </a:rPr>
              <a:t>’</a:t>
            </a:r>
            <a:r>
              <a:rPr lang="ko-KR" altLang="en-US" sz="2400" baseline="32000" dirty="0" smtClean="0">
                <a:latin typeface="+mn-ea"/>
                <a:ea typeface="+mn-ea"/>
              </a:rPr>
              <a:t>의 의미가 우리나라에서 </a:t>
            </a:r>
            <a:r>
              <a:rPr lang="en-US" altLang="ko-KR" sz="2400" baseline="30000" dirty="0" smtClean="0">
                <a:latin typeface="+mn-ea"/>
                <a:ea typeface="+mn-ea"/>
              </a:rPr>
              <a:t>‘</a:t>
            </a:r>
            <a:r>
              <a:rPr lang="ko-KR" altLang="en-US" sz="2400" baseline="30000" dirty="0" err="1">
                <a:latin typeface="+mn-ea"/>
                <a:ea typeface="+mn-ea"/>
              </a:rPr>
              <a:t>워킹</a:t>
            </a:r>
            <a:r>
              <a:rPr lang="ko-KR" altLang="en-US" sz="2400" baseline="30000" dirty="0">
                <a:latin typeface="+mn-ea"/>
                <a:ea typeface="+mn-ea"/>
              </a:rPr>
              <a:t> 홀리데이</a:t>
            </a:r>
            <a:r>
              <a:rPr lang="en-US" altLang="ko-KR" sz="2400" baseline="30000" dirty="0" smtClean="0">
                <a:latin typeface="+mn-ea"/>
                <a:ea typeface="+mn-ea"/>
              </a:rPr>
              <a:t>’</a:t>
            </a:r>
            <a:r>
              <a:rPr lang="ko-KR" altLang="en-US" sz="2400" baseline="30000" dirty="0" smtClean="0">
                <a:latin typeface="+mn-ea"/>
                <a:ea typeface="+mn-ea"/>
              </a:rPr>
              <a:t>를 하는 것과 비슷하게 느껴짐</a:t>
            </a:r>
            <a:endParaRPr lang="en-US" altLang="ko-KR" sz="2400" baseline="30000" dirty="0" smtClean="0">
              <a:latin typeface="+mn-ea"/>
              <a:ea typeface="+mn-ea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aseline="30000" dirty="0" smtClean="0">
                <a:latin typeface="+mn-ea"/>
                <a:ea typeface="+mn-ea"/>
              </a:rPr>
              <a:t>타 지역에 직장이 있고</a:t>
            </a:r>
            <a:r>
              <a:rPr lang="en-US" altLang="ko-KR" sz="2400" baseline="30000" dirty="0" smtClean="0">
                <a:latin typeface="+mn-ea"/>
                <a:ea typeface="+mn-ea"/>
              </a:rPr>
              <a:t>, </a:t>
            </a:r>
            <a:r>
              <a:rPr lang="ko-KR" altLang="en-US" sz="2400" baseline="30000" dirty="0" smtClean="0">
                <a:latin typeface="+mn-ea"/>
                <a:ea typeface="+mn-ea"/>
              </a:rPr>
              <a:t>일하는 장소만 바꿔가는 </a:t>
            </a:r>
            <a:r>
              <a:rPr lang="en-US" altLang="ko-KR" sz="2400" baseline="30000" dirty="0" err="1" smtClean="0">
                <a:latin typeface="+mn-ea"/>
                <a:ea typeface="+mn-ea"/>
              </a:rPr>
              <a:t>Workation</a:t>
            </a:r>
            <a:r>
              <a:rPr lang="ko-KR" altLang="en-US" sz="2400" baseline="30000" dirty="0" smtClean="0">
                <a:latin typeface="+mn-ea"/>
                <a:ea typeface="+mn-ea"/>
              </a:rPr>
              <a:t>을 변형하여</a:t>
            </a:r>
            <a:endParaRPr lang="en-US" altLang="ko-KR" sz="2400" baseline="30000" dirty="0" smtClean="0">
              <a:latin typeface="+mn-ea"/>
              <a:ea typeface="+mn-ea"/>
            </a:endParaRPr>
          </a:p>
          <a:p>
            <a:pPr>
              <a:lnSpc>
                <a:spcPct val="250000"/>
              </a:lnSpc>
            </a:pPr>
            <a:r>
              <a:rPr lang="en-US" altLang="ko-KR" sz="2400" baseline="30000" dirty="0">
                <a:latin typeface="+mn-ea"/>
                <a:ea typeface="+mn-ea"/>
              </a:rPr>
              <a:t> </a:t>
            </a:r>
            <a:r>
              <a:rPr lang="en-US" altLang="ko-KR" sz="2400" baseline="30000" dirty="0" smtClean="0">
                <a:latin typeface="+mn-ea"/>
                <a:ea typeface="+mn-ea"/>
              </a:rPr>
              <a:t>   </a:t>
            </a:r>
            <a:r>
              <a:rPr lang="ko-KR" altLang="en-US" sz="2400" baseline="30000" dirty="0" smtClean="0">
                <a:latin typeface="+mn-ea"/>
                <a:ea typeface="+mn-ea"/>
              </a:rPr>
              <a:t>한국사람이 한국에서 하는 </a:t>
            </a:r>
            <a:r>
              <a:rPr lang="en-US" altLang="ko-KR" sz="2400" baseline="30000" dirty="0" smtClean="0">
                <a:latin typeface="+mn-ea"/>
                <a:ea typeface="+mn-ea"/>
              </a:rPr>
              <a:t>‘Working Holiday’</a:t>
            </a:r>
            <a:r>
              <a:rPr lang="ko-KR" altLang="en-US" sz="2400" baseline="30000" dirty="0" smtClean="0">
                <a:latin typeface="+mn-ea"/>
                <a:ea typeface="+mn-ea"/>
              </a:rPr>
              <a:t>에 대해 생각해보게 됨</a:t>
            </a:r>
            <a:endParaRPr lang="en-US" altLang="ko-KR" sz="2400" baseline="30000" dirty="0" smtClean="0">
              <a:latin typeface="+mn-ea"/>
              <a:ea typeface="+mn-ea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aseline="30000" dirty="0" smtClean="0">
                <a:latin typeface="+mn-ea"/>
                <a:ea typeface="+mn-ea"/>
              </a:rPr>
              <a:t> </a:t>
            </a:r>
            <a:r>
              <a:rPr lang="ko-KR" altLang="en-US" sz="2400" baseline="30000" dirty="0">
                <a:latin typeface="+mn-ea"/>
                <a:ea typeface="+mn-ea"/>
              </a:rPr>
              <a:t>국내 여행객이 여행과 일을 동시에 할 수 있도록 관련 정보를 모은 사이트를 제작하려고 함</a:t>
            </a:r>
            <a:endParaRPr lang="en-US" altLang="ko-KR" sz="2400" baseline="30000" dirty="0">
              <a:latin typeface="+mn-ea"/>
              <a:ea typeface="+mn-ea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aseline="30000" dirty="0">
                <a:latin typeface="+mn-ea"/>
                <a:ea typeface="+mn-ea"/>
              </a:rPr>
              <a:t>사용자가 입력한 주소를 중심으로 관광지</a:t>
            </a:r>
            <a:r>
              <a:rPr lang="en-US" altLang="ko-KR" sz="2400" baseline="30000" dirty="0">
                <a:latin typeface="+mn-ea"/>
                <a:ea typeface="+mn-ea"/>
              </a:rPr>
              <a:t>, </a:t>
            </a:r>
            <a:r>
              <a:rPr lang="ko-KR" altLang="en-US" sz="2400" baseline="30000" dirty="0" err="1">
                <a:latin typeface="+mn-ea"/>
                <a:ea typeface="+mn-ea"/>
              </a:rPr>
              <a:t>맛집</a:t>
            </a:r>
            <a:r>
              <a:rPr lang="en-US" altLang="ko-KR" sz="2400" baseline="30000" dirty="0">
                <a:latin typeface="+mn-ea"/>
                <a:ea typeface="+mn-ea"/>
              </a:rPr>
              <a:t>, </a:t>
            </a:r>
            <a:r>
              <a:rPr lang="ko-KR" altLang="en-US" sz="2400" baseline="30000" dirty="0">
                <a:latin typeface="+mn-ea"/>
                <a:ea typeface="+mn-ea"/>
              </a:rPr>
              <a:t>일자리</a:t>
            </a:r>
            <a:r>
              <a:rPr lang="en-US" altLang="ko-KR" sz="2400" baseline="30000" dirty="0">
                <a:latin typeface="+mn-ea"/>
                <a:ea typeface="+mn-ea"/>
              </a:rPr>
              <a:t>, </a:t>
            </a:r>
            <a:r>
              <a:rPr lang="ko-KR" altLang="en-US" sz="2400" baseline="30000" dirty="0">
                <a:latin typeface="+mn-ea"/>
                <a:ea typeface="+mn-ea"/>
              </a:rPr>
              <a:t>교통수단 등의 정보를 제공</a:t>
            </a:r>
            <a:endParaRPr lang="en-US" altLang="ko-KR" sz="2400" baseline="30000" dirty="0">
              <a:latin typeface="+mn-ea"/>
              <a:ea typeface="+mn-ea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aseline="30000" dirty="0">
                <a:latin typeface="+mn-ea"/>
                <a:ea typeface="+mn-ea"/>
              </a:rPr>
              <a:t>여행객이 많고</a:t>
            </a:r>
            <a:r>
              <a:rPr lang="en-US" altLang="ko-KR" sz="2400" baseline="30000" dirty="0">
                <a:latin typeface="+mn-ea"/>
                <a:ea typeface="+mn-ea"/>
              </a:rPr>
              <a:t>,</a:t>
            </a:r>
            <a:r>
              <a:rPr lang="ko-KR" altLang="en-US" sz="2400" baseline="30000" dirty="0">
                <a:latin typeface="+mn-ea"/>
                <a:ea typeface="+mn-ea"/>
              </a:rPr>
              <a:t> 한 달 살기 등 장기 체류 관광객이 많은 제주도를 중심으로 제작</a:t>
            </a:r>
            <a:endParaRPr lang="en-US" altLang="ko-KR" sz="2400" baseline="30000" dirty="0">
              <a:latin typeface="+mn-ea"/>
              <a:ea typeface="+mn-ea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2400" baseline="30000" dirty="0" smtClean="0">
              <a:latin typeface="+mn-ea"/>
              <a:ea typeface="+mn-ea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2400" baseline="30000" dirty="0"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53F6743-729C-4D77-BF90-0822F8123DF0}"/>
              </a:ext>
            </a:extLst>
          </p:cNvPr>
          <p:cNvSpPr txBox="1"/>
          <p:nvPr/>
        </p:nvSpPr>
        <p:spPr>
          <a:xfrm>
            <a:off x="594574" y="479562"/>
            <a:ext cx="8378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일과 여행을 함께하는 </a:t>
            </a:r>
            <a:r>
              <a:rPr lang="en-US" alt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Workation </a:t>
            </a:r>
            <a:r>
              <a:rPr lang="ko-KR" altLang="en-US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3EDCECB-E0F3-4A95-8CE9-75809C8AE3AE}"/>
              </a:ext>
            </a:extLst>
          </p:cNvPr>
          <p:cNvSpPr txBox="1"/>
          <p:nvPr/>
        </p:nvSpPr>
        <p:spPr>
          <a:xfrm>
            <a:off x="807687" y="1943707"/>
            <a:ext cx="2377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분석 목적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9803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7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/>
          <p:nvPr/>
        </p:nvSpPr>
        <p:spPr>
          <a:xfrm>
            <a:off x="781220" y="281161"/>
            <a:ext cx="10731594" cy="817472"/>
          </a:xfrm>
          <a:prstGeom prst="roundRect">
            <a:avLst>
              <a:gd name="adj" fmla="val 12742"/>
            </a:avLst>
          </a:prstGeom>
          <a:solidFill>
            <a:srgbClr val="F2F2F2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474151" y="479562"/>
            <a:ext cx="667071" cy="360000"/>
          </a:xfrm>
          <a:prstGeom prst="roundRect">
            <a:avLst>
              <a:gd name="adj" fmla="val 50000"/>
            </a:avLst>
          </a:prstGeom>
          <a:solidFill>
            <a:srgbClr val="172D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</a:t>
            </a:r>
            <a:endParaRPr dirty="0"/>
          </a:p>
        </p:txBody>
      </p:sp>
      <p:sp>
        <p:nvSpPr>
          <p:cNvPr id="128" name="Google Shape;128;p3"/>
          <p:cNvSpPr/>
          <p:nvPr/>
        </p:nvSpPr>
        <p:spPr>
          <a:xfrm>
            <a:off x="594574" y="1571920"/>
            <a:ext cx="11002852" cy="4708159"/>
          </a:xfrm>
          <a:prstGeom prst="roundRect">
            <a:avLst>
              <a:gd name="adj" fmla="val 2505"/>
            </a:avLst>
          </a:prstGeom>
          <a:solidFill>
            <a:srgbClr val="F2F2F2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3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781221" y="1466921"/>
            <a:ext cx="5388759" cy="36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목적</a:t>
            </a:r>
            <a:endParaRPr sz="1400" b="1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781222" y="1466921"/>
            <a:ext cx="360000" cy="360000"/>
          </a:xfrm>
          <a:prstGeom prst="ellipse">
            <a:avLst/>
          </a:prstGeom>
          <a:solidFill>
            <a:srgbClr val="172D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1" name="Google Shape;13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962" y="6389139"/>
            <a:ext cx="1324001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1A0F5D0-0A23-4900-B7A1-9117F51F4722}"/>
              </a:ext>
            </a:extLst>
          </p:cNvPr>
          <p:cNvSpPr txBox="1"/>
          <p:nvPr/>
        </p:nvSpPr>
        <p:spPr>
          <a:xfrm>
            <a:off x="781219" y="2723361"/>
            <a:ext cx="106229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aseline="30000" dirty="0" smtClean="0">
                <a:latin typeface="+mn-ea"/>
                <a:ea typeface="+mn-ea"/>
              </a:rPr>
              <a:t>코로나로 인해 해외로 </a:t>
            </a:r>
            <a:r>
              <a:rPr lang="en-US" altLang="ko-KR" sz="2400" baseline="30000" dirty="0" smtClean="0">
                <a:latin typeface="+mn-ea"/>
                <a:ea typeface="+mn-ea"/>
              </a:rPr>
              <a:t>‘Working Holiday’</a:t>
            </a:r>
            <a:r>
              <a:rPr lang="ko-KR" altLang="en-US" sz="2400" baseline="30000" dirty="0" smtClean="0">
                <a:latin typeface="+mn-ea"/>
                <a:ea typeface="+mn-ea"/>
              </a:rPr>
              <a:t>를 가지 못했던 기간이 있었듯이 어떠한 사정으로 인해 </a:t>
            </a:r>
            <a:endParaRPr lang="en-US" altLang="ko-KR" sz="2400" baseline="30000" dirty="0" smtClean="0">
              <a:latin typeface="+mn-ea"/>
              <a:ea typeface="+mn-ea"/>
            </a:endParaRPr>
          </a:p>
          <a:p>
            <a:pPr>
              <a:lnSpc>
                <a:spcPct val="250000"/>
              </a:lnSpc>
            </a:pPr>
            <a:r>
              <a:rPr lang="en-US" altLang="ko-KR" sz="2400" baseline="30000" dirty="0">
                <a:latin typeface="+mn-ea"/>
                <a:ea typeface="+mn-ea"/>
              </a:rPr>
              <a:t> </a:t>
            </a:r>
            <a:r>
              <a:rPr lang="en-US" altLang="ko-KR" sz="2400" baseline="30000" dirty="0" smtClean="0">
                <a:latin typeface="+mn-ea"/>
                <a:ea typeface="+mn-ea"/>
              </a:rPr>
              <a:t>   </a:t>
            </a:r>
            <a:r>
              <a:rPr lang="ko-KR" altLang="en-US" sz="2400" baseline="30000" dirty="0" smtClean="0">
                <a:latin typeface="+mn-ea"/>
                <a:ea typeface="+mn-ea"/>
              </a:rPr>
              <a:t>해외는 못 가지만</a:t>
            </a:r>
            <a:r>
              <a:rPr lang="en-US" altLang="ko-KR" sz="2400" baseline="30000" dirty="0" smtClean="0">
                <a:latin typeface="+mn-ea"/>
                <a:ea typeface="+mn-ea"/>
              </a:rPr>
              <a:t>,</a:t>
            </a:r>
            <a:r>
              <a:rPr lang="ko-KR" altLang="en-US" sz="2400" baseline="30000" dirty="0" smtClean="0">
                <a:latin typeface="+mn-ea"/>
                <a:ea typeface="+mn-ea"/>
              </a:rPr>
              <a:t> </a:t>
            </a:r>
            <a:r>
              <a:rPr lang="en-US" altLang="ko-KR" sz="2400" baseline="30000" dirty="0" smtClean="0">
                <a:latin typeface="+mn-ea"/>
                <a:ea typeface="+mn-ea"/>
              </a:rPr>
              <a:t>‘Working Holiday’</a:t>
            </a:r>
            <a:r>
              <a:rPr lang="ko-KR" altLang="en-US" sz="2400" baseline="30000" dirty="0" smtClean="0">
                <a:latin typeface="+mn-ea"/>
                <a:ea typeface="+mn-ea"/>
              </a:rPr>
              <a:t>를 한국 내 타 지역에서 경험해보고 싶은 사람들에게 도움을 주고자 함</a:t>
            </a:r>
            <a:endParaRPr lang="en-US" altLang="ko-KR" sz="2400" baseline="30000" dirty="0" smtClean="0">
              <a:latin typeface="+mn-ea"/>
              <a:ea typeface="+mn-ea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2400" baseline="30000" dirty="0" smtClean="0">
                <a:latin typeface="+mn-ea"/>
                <a:ea typeface="+mn-ea"/>
              </a:rPr>
              <a:t>‘</a:t>
            </a:r>
            <a:r>
              <a:rPr lang="en-US" altLang="ko-KR" sz="2400" baseline="30000" dirty="0" err="1" smtClean="0">
                <a:latin typeface="+mn-ea"/>
                <a:ea typeface="+mn-ea"/>
              </a:rPr>
              <a:t>Workation</a:t>
            </a:r>
            <a:r>
              <a:rPr lang="en-US" altLang="ko-KR" sz="2400" baseline="30000" dirty="0" smtClean="0">
                <a:latin typeface="+mn-ea"/>
                <a:ea typeface="+mn-ea"/>
              </a:rPr>
              <a:t>’ </a:t>
            </a:r>
            <a:r>
              <a:rPr lang="ko-KR" altLang="en-US" sz="2400" baseline="30000" dirty="0" smtClean="0">
                <a:latin typeface="+mn-ea"/>
                <a:ea typeface="+mn-ea"/>
              </a:rPr>
              <a:t>맞춤 숙소에 대한 정보를 모아둔 국내 사이트는 기존 호텔 예약 사이트나 한 달 살기 예약과 같음</a:t>
            </a:r>
            <a:endParaRPr lang="en-US" altLang="ko-KR" sz="2400" baseline="30000" dirty="0" smtClean="0">
              <a:latin typeface="+mn-ea"/>
              <a:ea typeface="+mn-ea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aseline="30000" dirty="0" smtClean="0">
                <a:latin typeface="+mn-ea"/>
                <a:ea typeface="+mn-ea"/>
              </a:rPr>
              <a:t>기존 예약 사이트와 달리 숙소 </a:t>
            </a:r>
            <a:r>
              <a:rPr lang="en-US" altLang="ko-KR" sz="2400" baseline="30000" dirty="0" smtClean="0">
                <a:latin typeface="+mn-ea"/>
                <a:ea typeface="+mn-ea"/>
              </a:rPr>
              <a:t>,</a:t>
            </a:r>
            <a:r>
              <a:rPr lang="ko-KR" altLang="en-US" sz="2400" baseline="30000" dirty="0" smtClean="0">
                <a:latin typeface="+mn-ea"/>
                <a:ea typeface="+mn-ea"/>
              </a:rPr>
              <a:t>주변 관광지</a:t>
            </a:r>
            <a:r>
              <a:rPr lang="en-US" altLang="ko-KR" sz="2400" baseline="30000" dirty="0" smtClean="0">
                <a:latin typeface="+mn-ea"/>
                <a:ea typeface="+mn-ea"/>
              </a:rPr>
              <a:t>, </a:t>
            </a:r>
            <a:r>
              <a:rPr lang="ko-KR" altLang="en-US" sz="2400" baseline="30000" dirty="0" smtClean="0">
                <a:latin typeface="+mn-ea"/>
                <a:ea typeface="+mn-ea"/>
              </a:rPr>
              <a:t>음식점</a:t>
            </a:r>
            <a:r>
              <a:rPr lang="en-US" altLang="ko-KR" sz="2400" baseline="30000" dirty="0" smtClean="0">
                <a:latin typeface="+mn-ea"/>
                <a:ea typeface="+mn-ea"/>
              </a:rPr>
              <a:t>, </a:t>
            </a:r>
            <a:r>
              <a:rPr lang="ko-KR" altLang="en-US" sz="2400" baseline="30000" dirty="0" smtClean="0">
                <a:latin typeface="+mn-ea"/>
                <a:ea typeface="+mn-ea"/>
              </a:rPr>
              <a:t>교통 정보 등도 자세히 볼 수 있는 사이트를 만들고자 함</a:t>
            </a:r>
            <a:endParaRPr lang="en-US" altLang="ko-KR" sz="2400" baseline="30000" dirty="0" smtClean="0">
              <a:latin typeface="+mn-ea"/>
              <a:ea typeface="+mn-ea"/>
            </a:endParaRPr>
          </a:p>
          <a:p>
            <a:pPr>
              <a:lnSpc>
                <a:spcPct val="250000"/>
              </a:lnSpc>
            </a:pPr>
            <a:endParaRPr lang="en-US" altLang="ko-KR" sz="2400" baseline="30000" dirty="0" smtClean="0">
              <a:latin typeface="+mn-ea"/>
              <a:ea typeface="+mn-ea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2400" baseline="30000" dirty="0"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53F6743-729C-4D77-BF90-0822F8123DF0}"/>
              </a:ext>
            </a:extLst>
          </p:cNvPr>
          <p:cNvSpPr txBox="1"/>
          <p:nvPr/>
        </p:nvSpPr>
        <p:spPr>
          <a:xfrm>
            <a:off x="594574" y="479562"/>
            <a:ext cx="8378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일과 여행을 함께하는 </a:t>
            </a:r>
            <a:r>
              <a:rPr lang="en-US" altLang="ko-KR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Workation </a:t>
            </a:r>
            <a:r>
              <a:rPr lang="ko-KR" altLang="en-US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3EDCECB-E0F3-4A95-8CE9-75809C8AE3AE}"/>
              </a:ext>
            </a:extLst>
          </p:cNvPr>
          <p:cNvSpPr txBox="1"/>
          <p:nvPr/>
        </p:nvSpPr>
        <p:spPr>
          <a:xfrm>
            <a:off x="807686" y="2038593"/>
            <a:ext cx="3143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해결하고자 하는 문제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29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7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/>
          <p:nvPr/>
        </p:nvSpPr>
        <p:spPr>
          <a:xfrm>
            <a:off x="509962" y="881031"/>
            <a:ext cx="11002852" cy="5320972"/>
          </a:xfrm>
          <a:prstGeom prst="roundRect">
            <a:avLst>
              <a:gd name="adj" fmla="val 2505"/>
            </a:avLst>
          </a:prstGeom>
          <a:solidFill>
            <a:srgbClr val="F2F2F2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781221" y="733673"/>
            <a:ext cx="7574503" cy="36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 방법 </a:t>
            </a:r>
            <a:r>
              <a:rPr lang="en-US" altLang="ko-KR" sz="1400" b="1" dirty="0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b="1" dirty="0" smtClean="0">
                <a:latin typeface="Malgun Gothic"/>
                <a:ea typeface="Malgun Gothic"/>
                <a:cs typeface="Malgun Gothic"/>
                <a:sym typeface="Malgun Gothic"/>
              </a:rPr>
              <a:t>전체적인 데이터 수집 및 시각화 방법</a:t>
            </a:r>
            <a:r>
              <a:rPr lang="ko-KR" altLang="en-US" sz="1400" b="1" dirty="0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/>
          </a:p>
        </p:txBody>
      </p:sp>
      <p:sp>
        <p:nvSpPr>
          <p:cNvPr id="140" name="Google Shape;140;p4"/>
          <p:cNvSpPr/>
          <p:nvPr/>
        </p:nvSpPr>
        <p:spPr>
          <a:xfrm>
            <a:off x="781222" y="733673"/>
            <a:ext cx="360000" cy="360000"/>
          </a:xfrm>
          <a:prstGeom prst="ellipse">
            <a:avLst/>
          </a:prstGeom>
          <a:solidFill>
            <a:srgbClr val="172D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1" name="Google Shape;14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962" y="6389139"/>
            <a:ext cx="132400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B8CD8DC-B56D-4503-9457-F22DA67EE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21" y="3858644"/>
            <a:ext cx="4798911" cy="19927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77929B1-FF3D-4ADE-A8D5-EF11A84F9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5952" y="3875044"/>
            <a:ext cx="5052583" cy="1959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B4E8AD4-1CCC-4177-BAD6-6EDE9974959E}"/>
              </a:ext>
            </a:extLst>
          </p:cNvPr>
          <p:cNvSpPr txBox="1"/>
          <p:nvPr/>
        </p:nvSpPr>
        <p:spPr>
          <a:xfrm>
            <a:off x="670990" y="1332981"/>
            <a:ext cx="10509924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smtClean="0">
                <a:latin typeface="+mn-ea"/>
                <a:ea typeface="+mn-ea"/>
              </a:rPr>
              <a:t>숙소와 관광지 등과 </a:t>
            </a:r>
            <a:r>
              <a:rPr lang="ko-KR" altLang="en-US" sz="1800" dirty="0">
                <a:latin typeface="+mn-ea"/>
                <a:ea typeface="+mn-ea"/>
              </a:rPr>
              <a:t>같은 정보는 </a:t>
            </a:r>
            <a:r>
              <a:rPr lang="ko-KR" altLang="en-US" sz="1800" dirty="0" smtClean="0">
                <a:solidFill>
                  <a:schemeClr val="accent1"/>
                </a:solidFill>
                <a:latin typeface="+mn-ea"/>
                <a:ea typeface="+mn-ea"/>
              </a:rPr>
              <a:t>공공 데이터 </a:t>
            </a:r>
            <a:r>
              <a:rPr lang="ko-KR" altLang="en-US" sz="1800" dirty="0">
                <a:solidFill>
                  <a:schemeClr val="accent1"/>
                </a:solidFill>
                <a:latin typeface="+mn-ea"/>
                <a:ea typeface="+mn-ea"/>
              </a:rPr>
              <a:t>포탈</a:t>
            </a:r>
            <a:r>
              <a:rPr lang="ko-KR" altLang="en-US" sz="1800" dirty="0">
                <a:latin typeface="+mn-ea"/>
                <a:ea typeface="+mn-ea"/>
              </a:rPr>
              <a:t>과 </a:t>
            </a:r>
            <a:r>
              <a:rPr lang="ko-KR" altLang="en-US" sz="1800" dirty="0" smtClean="0">
                <a:solidFill>
                  <a:schemeClr val="accent1"/>
                </a:solidFill>
                <a:latin typeface="+mn-ea"/>
                <a:ea typeface="+mn-ea"/>
              </a:rPr>
              <a:t>제주 데이터 </a:t>
            </a:r>
            <a:r>
              <a:rPr lang="ko-KR" altLang="en-US" sz="1800" dirty="0">
                <a:solidFill>
                  <a:schemeClr val="accent1"/>
                </a:solidFill>
                <a:latin typeface="+mn-ea"/>
                <a:ea typeface="+mn-ea"/>
              </a:rPr>
              <a:t>허브</a:t>
            </a:r>
            <a:r>
              <a:rPr lang="ko-KR" altLang="en-US" sz="1800" dirty="0">
                <a:latin typeface="+mn-ea"/>
                <a:ea typeface="+mn-ea"/>
              </a:rPr>
              <a:t>를 </a:t>
            </a:r>
            <a:r>
              <a:rPr lang="ko-KR" altLang="en-US" sz="1800" dirty="0" smtClean="0">
                <a:latin typeface="+mn-ea"/>
                <a:ea typeface="+mn-ea"/>
              </a:rPr>
              <a:t>이용</a:t>
            </a:r>
            <a:endParaRPr lang="en-US" altLang="ko-KR" sz="18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smtClean="0">
                <a:latin typeface="+mn-ea"/>
                <a:ea typeface="+mn-ea"/>
              </a:rPr>
              <a:t>근무지 </a:t>
            </a:r>
            <a:r>
              <a:rPr lang="en-US" altLang="ko-KR" sz="1800" dirty="0" smtClean="0">
                <a:latin typeface="+mn-ea"/>
                <a:ea typeface="+mn-ea"/>
              </a:rPr>
              <a:t>&lt;-&gt; </a:t>
            </a:r>
            <a:r>
              <a:rPr lang="ko-KR" altLang="en-US" sz="1800" dirty="0" smtClean="0">
                <a:latin typeface="+mn-ea"/>
                <a:ea typeface="+mn-ea"/>
              </a:rPr>
              <a:t>숙소간의 교통수단 데이터를 수집 및 가공하여 구축해야 함</a:t>
            </a:r>
            <a:endParaRPr lang="en-US" altLang="ko-KR" sz="18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smtClean="0">
                <a:latin typeface="+mn-ea"/>
                <a:ea typeface="+mn-ea"/>
              </a:rPr>
              <a:t>근무 장소</a:t>
            </a:r>
            <a:r>
              <a:rPr lang="en-US" altLang="ko-KR" sz="1800" dirty="0" smtClean="0">
                <a:latin typeface="+mn-ea"/>
                <a:ea typeface="+mn-ea"/>
              </a:rPr>
              <a:t>, </a:t>
            </a:r>
            <a:r>
              <a:rPr lang="ko-KR" altLang="en-US" sz="1800" dirty="0" smtClean="0">
                <a:latin typeface="+mn-ea"/>
                <a:ea typeface="+mn-ea"/>
              </a:rPr>
              <a:t>일시</a:t>
            </a:r>
            <a:r>
              <a:rPr lang="en-US" altLang="ko-KR" sz="1800" dirty="0" smtClean="0">
                <a:latin typeface="+mn-ea"/>
                <a:ea typeface="+mn-ea"/>
              </a:rPr>
              <a:t>, </a:t>
            </a:r>
            <a:r>
              <a:rPr lang="ko-KR" altLang="en-US" sz="1800" dirty="0" smtClean="0">
                <a:latin typeface="+mn-ea"/>
                <a:ea typeface="+mn-ea"/>
              </a:rPr>
              <a:t>시급 등의 일자리 데이터는 공공데이터가 없어 직접 수집해야 함</a:t>
            </a:r>
            <a:r>
              <a:rPr lang="en-US" altLang="ko-KR" sz="1800" dirty="0" smtClean="0">
                <a:latin typeface="+mn-ea"/>
                <a:ea typeface="+mn-ea"/>
              </a:rPr>
              <a:t>  </a:t>
            </a:r>
            <a:endParaRPr lang="en-US" altLang="ko-KR" sz="18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smtClean="0">
                <a:latin typeface="+mn-ea"/>
                <a:ea typeface="+mn-ea"/>
              </a:rPr>
              <a:t>숙</a:t>
            </a:r>
            <a:r>
              <a:rPr lang="ko-KR" altLang="en-US" sz="1800" dirty="0">
                <a:latin typeface="+mn-ea"/>
                <a:ea typeface="+mn-ea"/>
              </a:rPr>
              <a:t>소</a:t>
            </a:r>
            <a:r>
              <a:rPr lang="en-US" altLang="ko-KR" sz="1800" dirty="0" smtClean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관광지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 err="1" smtClean="0">
                <a:latin typeface="+mn-ea"/>
                <a:ea typeface="+mn-ea"/>
              </a:rPr>
              <a:t>맛집</a:t>
            </a:r>
            <a:r>
              <a:rPr lang="en-US" altLang="ko-KR" sz="1800" dirty="0" smtClean="0">
                <a:latin typeface="+mn-ea"/>
                <a:ea typeface="+mn-ea"/>
              </a:rPr>
              <a:t>, </a:t>
            </a:r>
            <a:r>
              <a:rPr lang="ko-KR" altLang="en-US" sz="1800" dirty="0" smtClean="0">
                <a:latin typeface="+mn-ea"/>
                <a:ea typeface="+mn-ea"/>
              </a:rPr>
              <a:t>교통 수단 등의 데이터를 </a:t>
            </a:r>
            <a:r>
              <a:rPr lang="en-US" altLang="ko-KR" sz="1800" dirty="0" smtClean="0">
                <a:latin typeface="+mn-ea"/>
                <a:ea typeface="+mn-ea"/>
              </a:rPr>
              <a:t>Elastic Search</a:t>
            </a:r>
            <a:r>
              <a:rPr lang="ko-KR" altLang="en-US" sz="1800" dirty="0" smtClean="0">
                <a:latin typeface="+mn-ea"/>
                <a:ea typeface="+mn-ea"/>
              </a:rPr>
              <a:t>에 구축하고 </a:t>
            </a:r>
            <a:r>
              <a:rPr lang="en-US" altLang="ko-KR" sz="1800" dirty="0" err="1" smtClean="0">
                <a:latin typeface="+mn-ea"/>
                <a:ea typeface="+mn-ea"/>
              </a:rPr>
              <a:t>Kibana</a:t>
            </a:r>
            <a:r>
              <a:rPr lang="ko-KR" altLang="en-US" sz="1800" dirty="0" smtClean="0">
                <a:latin typeface="+mn-ea"/>
                <a:ea typeface="+mn-ea"/>
              </a:rPr>
              <a:t>를 이용하여 시각화</a:t>
            </a:r>
            <a:endParaRPr lang="en-US" altLang="ko-KR" sz="1800" dirty="0" smtClean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7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/>
          <p:nvPr/>
        </p:nvSpPr>
        <p:spPr>
          <a:xfrm>
            <a:off x="509962" y="881031"/>
            <a:ext cx="11002852" cy="5320972"/>
          </a:xfrm>
          <a:prstGeom prst="roundRect">
            <a:avLst>
              <a:gd name="adj" fmla="val 2505"/>
            </a:avLst>
          </a:prstGeom>
          <a:solidFill>
            <a:srgbClr val="F2F2F2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781221" y="733673"/>
            <a:ext cx="7574503" cy="36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 방법 </a:t>
            </a:r>
            <a:r>
              <a:rPr lang="en-US" altLang="ko-KR" sz="1400" b="1" dirty="0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b="1" dirty="0" smtClean="0">
                <a:latin typeface="Malgun Gothic"/>
                <a:ea typeface="Malgun Gothic"/>
                <a:cs typeface="Malgun Gothic"/>
                <a:sym typeface="Malgun Gothic"/>
              </a:rPr>
              <a:t>활용하고 싶은 데이터</a:t>
            </a:r>
            <a:r>
              <a:rPr lang="ko-KR" altLang="en-US" sz="1400" b="1" dirty="0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/>
          </a:p>
        </p:txBody>
      </p:sp>
      <p:sp>
        <p:nvSpPr>
          <p:cNvPr id="140" name="Google Shape;140;p4"/>
          <p:cNvSpPr/>
          <p:nvPr/>
        </p:nvSpPr>
        <p:spPr>
          <a:xfrm>
            <a:off x="781222" y="733673"/>
            <a:ext cx="360000" cy="360000"/>
          </a:xfrm>
          <a:prstGeom prst="ellipse">
            <a:avLst/>
          </a:prstGeom>
          <a:solidFill>
            <a:srgbClr val="172D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1" name="Google Shape;14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962" y="6389139"/>
            <a:ext cx="1324001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B4E8AD4-1CCC-4177-BAD6-6EDE9974959E}"/>
              </a:ext>
            </a:extLst>
          </p:cNvPr>
          <p:cNvSpPr txBox="1"/>
          <p:nvPr/>
        </p:nvSpPr>
        <p:spPr>
          <a:xfrm>
            <a:off x="670990" y="1332981"/>
            <a:ext cx="1050992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  <a:ea typeface="+mn-ea"/>
              </a:rPr>
              <a:t>제주 데이터 허브</a:t>
            </a:r>
            <a:r>
              <a:rPr lang="en-US" altLang="ko-KR" sz="2000" dirty="0" smtClean="0">
                <a:latin typeface="+mn-ea"/>
                <a:ea typeface="+mn-ea"/>
              </a:rPr>
              <a:t>, </a:t>
            </a:r>
            <a:r>
              <a:rPr lang="ko-KR" altLang="en-US" sz="2000" dirty="0" smtClean="0">
                <a:latin typeface="+mn-ea"/>
                <a:ea typeface="+mn-ea"/>
              </a:rPr>
              <a:t>공공 데이터 </a:t>
            </a:r>
            <a:r>
              <a:rPr lang="ko-KR" altLang="en-US" sz="2000" dirty="0" err="1" smtClean="0">
                <a:latin typeface="+mn-ea"/>
                <a:ea typeface="+mn-ea"/>
              </a:rPr>
              <a:t>포털에서</a:t>
            </a:r>
            <a:r>
              <a:rPr lang="ko-KR" altLang="en-US" sz="2000" dirty="0" smtClean="0">
                <a:latin typeface="+mn-ea"/>
                <a:ea typeface="+mn-ea"/>
              </a:rPr>
              <a:t> 관련 데이터를 수집하였음</a:t>
            </a:r>
            <a:endParaRPr lang="en-US" altLang="ko-KR" sz="20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  <a:ea typeface="+mn-ea"/>
              </a:rPr>
              <a:t>수집한 데이터 목록</a:t>
            </a:r>
            <a:endParaRPr lang="en-US" altLang="ko-KR" sz="20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  <a:ea typeface="+mn-ea"/>
              </a:rPr>
              <a:t>   </a:t>
            </a:r>
            <a:r>
              <a:rPr lang="ko-KR" altLang="en-US" dirty="0">
                <a:latin typeface="+mn-ea"/>
                <a:ea typeface="+mn-ea"/>
              </a:rPr>
              <a:t>제주특별자치도</a:t>
            </a:r>
            <a:r>
              <a:rPr lang="en-US" altLang="ko-KR" dirty="0">
                <a:latin typeface="+mn-ea"/>
                <a:ea typeface="+mn-ea"/>
              </a:rPr>
              <a:t>_</a:t>
            </a:r>
            <a:r>
              <a:rPr lang="ko-KR" altLang="en-US" dirty="0" err="1" smtClean="0">
                <a:latin typeface="+mn-ea"/>
                <a:ea typeface="+mn-ea"/>
              </a:rPr>
              <a:t>올레코스현황</a:t>
            </a:r>
            <a:r>
              <a:rPr lang="ko-KR" altLang="en-US" dirty="0" smtClean="0">
                <a:latin typeface="+mn-ea"/>
                <a:ea typeface="+mn-ea"/>
              </a:rPr>
              <a:t> -제주특별자치도 </a:t>
            </a:r>
            <a:r>
              <a:rPr lang="ko-KR" altLang="en-US" dirty="0">
                <a:latin typeface="+mn-ea"/>
                <a:ea typeface="+mn-ea"/>
              </a:rPr>
              <a:t>내 </a:t>
            </a:r>
            <a:r>
              <a:rPr lang="ko-KR" altLang="en-US" dirty="0" err="1">
                <a:latin typeface="+mn-ea"/>
                <a:ea typeface="+mn-ea"/>
              </a:rPr>
              <a:t>올레길의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ko-KR" altLang="en-US" dirty="0" err="1">
                <a:latin typeface="+mn-ea"/>
                <a:ea typeface="+mn-ea"/>
              </a:rPr>
              <a:t>코스명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거리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소요시간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시점</a:t>
            </a:r>
            <a:r>
              <a:rPr lang="en-US" altLang="ko-KR" dirty="0">
                <a:latin typeface="+mn-ea"/>
                <a:ea typeface="+mn-ea"/>
              </a:rPr>
              <a:t>-</a:t>
            </a:r>
            <a:r>
              <a:rPr lang="ko-KR" altLang="en-US" dirty="0">
                <a:latin typeface="+mn-ea"/>
                <a:ea typeface="+mn-ea"/>
              </a:rPr>
              <a:t>종점 등의 </a:t>
            </a:r>
            <a:r>
              <a:rPr lang="ko-KR" altLang="en-US" dirty="0" smtClean="0">
                <a:latin typeface="+mn-ea"/>
                <a:ea typeface="+mn-ea"/>
              </a:rPr>
              <a:t>정보 제공</a:t>
            </a:r>
            <a:endParaRPr lang="en-US" altLang="ko-KR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dirty="0" smtClean="0">
                <a:latin typeface="+mn-ea"/>
                <a:ea typeface="+mn-ea"/>
              </a:rPr>
              <a:t>    </a:t>
            </a:r>
            <a:r>
              <a:rPr lang="ko-KR" altLang="en-US" dirty="0" smtClean="0">
                <a:latin typeface="+mn-ea"/>
                <a:ea typeface="+mn-ea"/>
              </a:rPr>
              <a:t>제주특별자치도</a:t>
            </a:r>
            <a:r>
              <a:rPr lang="en-US" altLang="ko-KR" dirty="0" smtClean="0">
                <a:latin typeface="+mn-ea"/>
                <a:ea typeface="+mn-ea"/>
              </a:rPr>
              <a:t>_</a:t>
            </a:r>
            <a:r>
              <a:rPr lang="ko-KR" altLang="en-US" dirty="0" smtClean="0">
                <a:latin typeface="+mn-ea"/>
                <a:ea typeface="+mn-ea"/>
              </a:rPr>
              <a:t>관광숙박업현황 </a:t>
            </a:r>
            <a:r>
              <a:rPr lang="en-US" altLang="ko-KR" dirty="0" smtClean="0">
                <a:latin typeface="+mn-ea"/>
                <a:ea typeface="+mn-ea"/>
              </a:rPr>
              <a:t>– </a:t>
            </a:r>
            <a:r>
              <a:rPr lang="ko-KR" altLang="en-US" dirty="0" smtClean="0">
                <a:latin typeface="+mn-ea"/>
                <a:ea typeface="+mn-ea"/>
              </a:rPr>
              <a:t>제주도 내 관광숙박업소의 구분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상호명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소재지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객실 수 등에 대한 정보 제공</a:t>
            </a:r>
            <a:endParaRPr lang="en-US" altLang="ko-KR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dirty="0" smtClean="0">
                <a:latin typeface="+mn-ea"/>
                <a:ea typeface="+mn-ea"/>
              </a:rPr>
              <a:t>    </a:t>
            </a:r>
            <a:r>
              <a:rPr lang="ko-KR" altLang="en-US" dirty="0" smtClean="0">
                <a:latin typeface="+mn-ea"/>
                <a:ea typeface="+mn-ea"/>
              </a:rPr>
              <a:t>제주특별자치도</a:t>
            </a:r>
            <a:r>
              <a:rPr lang="en-US" altLang="ko-KR" dirty="0" smtClean="0">
                <a:latin typeface="+mn-ea"/>
                <a:ea typeface="+mn-ea"/>
              </a:rPr>
              <a:t>_</a:t>
            </a:r>
            <a:r>
              <a:rPr lang="ko-KR" altLang="en-US" dirty="0" smtClean="0">
                <a:latin typeface="+mn-ea"/>
                <a:ea typeface="+mn-ea"/>
              </a:rPr>
              <a:t>모범음식점현황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dirty="0" smtClean="0">
                <a:latin typeface="+mn-ea"/>
                <a:ea typeface="+mn-ea"/>
              </a:rPr>
              <a:t>– </a:t>
            </a:r>
            <a:r>
              <a:rPr lang="ko-KR" altLang="en-US" dirty="0" smtClean="0">
                <a:latin typeface="+mn-ea"/>
                <a:ea typeface="+mn-ea"/>
              </a:rPr>
              <a:t>제주도 내 모범음식점의 </a:t>
            </a:r>
            <a:r>
              <a:rPr lang="ko-KR" altLang="en-US" dirty="0" err="1" smtClean="0">
                <a:latin typeface="+mn-ea"/>
                <a:ea typeface="+mn-ea"/>
              </a:rPr>
              <a:t>업소명</a:t>
            </a:r>
            <a:r>
              <a:rPr lang="en-US" altLang="ko-KR" dirty="0" smtClean="0">
                <a:latin typeface="+mn-ea"/>
                <a:ea typeface="+mn-ea"/>
              </a:rPr>
              <a:t>,</a:t>
            </a:r>
            <a:r>
              <a:rPr lang="ko-KR" altLang="en-US" dirty="0" smtClean="0">
                <a:latin typeface="+mn-ea"/>
                <a:ea typeface="+mn-ea"/>
              </a:rPr>
              <a:t>소재지</a:t>
            </a:r>
            <a:r>
              <a:rPr lang="en-US" altLang="ko-KR" dirty="0" smtClean="0">
                <a:latin typeface="+mn-ea"/>
                <a:ea typeface="+mn-ea"/>
              </a:rPr>
              <a:t>,</a:t>
            </a:r>
            <a:r>
              <a:rPr lang="ko-KR" altLang="en-US" dirty="0" smtClean="0">
                <a:latin typeface="+mn-ea"/>
                <a:ea typeface="+mn-ea"/>
              </a:rPr>
              <a:t>업태</a:t>
            </a:r>
            <a:r>
              <a:rPr lang="en-US" altLang="ko-KR" dirty="0" smtClean="0">
                <a:latin typeface="+mn-ea"/>
                <a:ea typeface="+mn-ea"/>
              </a:rPr>
              <a:t>,</a:t>
            </a:r>
            <a:r>
              <a:rPr lang="ko-KR" altLang="en-US" dirty="0" smtClean="0">
                <a:latin typeface="+mn-ea"/>
                <a:ea typeface="+mn-ea"/>
              </a:rPr>
              <a:t>유형에 대한 정보 제공</a:t>
            </a:r>
            <a:endParaRPr lang="en-US" altLang="ko-KR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dirty="0" smtClean="0">
                <a:latin typeface="+mn-ea"/>
                <a:ea typeface="+mn-ea"/>
              </a:rPr>
              <a:t>    </a:t>
            </a:r>
            <a:r>
              <a:rPr lang="ko-KR" altLang="en-US" dirty="0" smtClean="0">
                <a:latin typeface="+mn-ea"/>
                <a:ea typeface="+mn-ea"/>
              </a:rPr>
              <a:t>제주특별자치도</a:t>
            </a:r>
            <a:r>
              <a:rPr lang="en-US" altLang="ko-KR" dirty="0" smtClean="0">
                <a:latin typeface="+mn-ea"/>
                <a:ea typeface="+mn-ea"/>
              </a:rPr>
              <a:t>_</a:t>
            </a:r>
            <a:r>
              <a:rPr lang="ko-KR" altLang="en-US" dirty="0" smtClean="0">
                <a:latin typeface="+mn-ea"/>
                <a:ea typeface="+mn-ea"/>
              </a:rPr>
              <a:t>제주도장소</a:t>
            </a:r>
            <a:r>
              <a:rPr lang="en-US" altLang="ko-KR" dirty="0" smtClean="0">
                <a:latin typeface="+mn-ea"/>
                <a:ea typeface="+mn-ea"/>
              </a:rPr>
              <a:t>(POI)</a:t>
            </a:r>
            <a:r>
              <a:rPr lang="ko-KR" altLang="en-US" dirty="0" smtClean="0">
                <a:latin typeface="+mn-ea"/>
                <a:ea typeface="+mn-ea"/>
              </a:rPr>
              <a:t>데이터 </a:t>
            </a:r>
            <a:r>
              <a:rPr lang="en-US" altLang="ko-KR" dirty="0" smtClean="0">
                <a:latin typeface="+mn-ea"/>
                <a:ea typeface="+mn-ea"/>
              </a:rPr>
              <a:t>– </a:t>
            </a:r>
            <a:r>
              <a:rPr lang="ko-KR" altLang="en-US" dirty="0" smtClean="0">
                <a:latin typeface="+mn-ea"/>
                <a:ea typeface="+mn-ea"/>
              </a:rPr>
              <a:t>제주도에 있는 공항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학교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err="1" smtClean="0">
                <a:latin typeface="+mn-ea"/>
                <a:ea typeface="+mn-ea"/>
              </a:rPr>
              <a:t>마트</a:t>
            </a:r>
            <a:r>
              <a:rPr lang="ko-KR" altLang="en-US" dirty="0" smtClean="0">
                <a:latin typeface="+mn-ea"/>
                <a:ea typeface="+mn-ea"/>
              </a:rPr>
              <a:t> 등을 포함하는 전체 장소에 대한 정보 제공</a:t>
            </a:r>
            <a:endParaRPr lang="en-US" altLang="ko-KR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+mn-ea"/>
                <a:ea typeface="+mn-ea"/>
              </a:rPr>
              <a:t>     제주관광공사</a:t>
            </a:r>
            <a:r>
              <a:rPr lang="en-US" altLang="ko-KR" dirty="0" smtClean="0">
                <a:latin typeface="+mn-ea"/>
                <a:ea typeface="+mn-ea"/>
              </a:rPr>
              <a:t>_</a:t>
            </a:r>
            <a:r>
              <a:rPr lang="ko-KR" altLang="en-US" dirty="0" smtClean="0">
                <a:latin typeface="+mn-ea"/>
                <a:ea typeface="+mn-ea"/>
              </a:rPr>
              <a:t>제주관광정보시스템</a:t>
            </a:r>
            <a:r>
              <a:rPr lang="en-US" altLang="ko-KR" dirty="0" smtClean="0">
                <a:latin typeface="+mn-ea"/>
                <a:ea typeface="+mn-ea"/>
              </a:rPr>
              <a:t>_</a:t>
            </a:r>
            <a:r>
              <a:rPr lang="ko-KR" altLang="en-US" dirty="0" smtClean="0">
                <a:latin typeface="+mn-ea"/>
                <a:ea typeface="+mn-ea"/>
              </a:rPr>
              <a:t>여행장소 </a:t>
            </a:r>
            <a:r>
              <a:rPr lang="en-US" altLang="ko-KR" dirty="0" smtClean="0">
                <a:latin typeface="+mn-ea"/>
                <a:ea typeface="+mn-ea"/>
              </a:rPr>
              <a:t>– </a:t>
            </a:r>
            <a:r>
              <a:rPr lang="ko-KR" altLang="en-US" dirty="0" smtClean="0">
                <a:latin typeface="+mn-ea"/>
                <a:ea typeface="+mn-ea"/>
              </a:rPr>
              <a:t>장소</a:t>
            </a:r>
            <a:r>
              <a:rPr lang="en-US" altLang="ko-KR" dirty="0" smtClean="0">
                <a:latin typeface="+mn-ea"/>
                <a:ea typeface="+mn-ea"/>
              </a:rPr>
              <a:t>ID,</a:t>
            </a:r>
            <a:r>
              <a:rPr lang="ko-KR" altLang="en-US" dirty="0" err="1" smtClean="0">
                <a:latin typeface="+mn-ea"/>
                <a:ea typeface="+mn-ea"/>
              </a:rPr>
              <a:t>장소명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err="1" smtClean="0">
                <a:latin typeface="+mn-ea"/>
                <a:ea typeface="+mn-ea"/>
              </a:rPr>
              <a:t>도로명주소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설명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등의 정보 제공 </a:t>
            </a:r>
            <a:endParaRPr lang="en-US" altLang="ko-KR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  <a:ea typeface="+mn-ea"/>
              </a:rPr>
              <a:t>일자리에 대한 데이터들은 다른 사이트에서 찾아보거나 웹 </a:t>
            </a:r>
            <a:r>
              <a:rPr lang="ko-KR" altLang="en-US" sz="2000" dirty="0" err="1" smtClean="0">
                <a:latin typeface="+mn-ea"/>
                <a:ea typeface="+mn-ea"/>
              </a:rPr>
              <a:t>크롤링</a:t>
            </a:r>
            <a:r>
              <a:rPr lang="ko-KR" altLang="en-US" sz="2000" dirty="0" smtClean="0">
                <a:latin typeface="+mn-ea"/>
                <a:ea typeface="+mn-ea"/>
              </a:rPr>
              <a:t> </a:t>
            </a:r>
            <a:r>
              <a:rPr lang="ko-KR" altLang="en-US" sz="2000" dirty="0" err="1" smtClean="0">
                <a:latin typeface="+mn-ea"/>
                <a:ea typeface="+mn-ea"/>
              </a:rPr>
              <a:t>해야함</a:t>
            </a:r>
            <a:endParaRPr lang="en-US" altLang="ko-KR" sz="20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+mn-ea"/>
                <a:ea typeface="+mn-ea"/>
              </a:rPr>
              <a:t> </a:t>
            </a:r>
            <a:r>
              <a:rPr lang="ko-KR" altLang="en-US" sz="1600" dirty="0" smtClean="0">
                <a:latin typeface="+mn-ea"/>
                <a:ea typeface="+mn-ea"/>
              </a:rPr>
              <a:t>위 명시한 데이터 뿐만 아니라 제주특별자치도</a:t>
            </a:r>
            <a:r>
              <a:rPr lang="en-US" altLang="ko-KR" sz="1600" dirty="0" smtClean="0">
                <a:latin typeface="+mn-ea"/>
                <a:ea typeface="+mn-ea"/>
              </a:rPr>
              <a:t>_</a:t>
            </a:r>
            <a:r>
              <a:rPr lang="ko-KR" altLang="en-US" sz="1600" dirty="0" smtClean="0">
                <a:latin typeface="+mn-ea"/>
                <a:ea typeface="+mn-ea"/>
              </a:rPr>
              <a:t>해수욕장 정보 </a:t>
            </a:r>
            <a:r>
              <a:rPr lang="en-US" altLang="ko-KR" sz="1600" dirty="0" smtClean="0"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latin typeface="+mn-ea"/>
                <a:ea typeface="+mn-ea"/>
              </a:rPr>
              <a:t>제주특별자치도</a:t>
            </a:r>
            <a:r>
              <a:rPr lang="en-US" altLang="ko-KR" sz="1600" dirty="0" smtClean="0">
                <a:latin typeface="+mn-ea"/>
                <a:ea typeface="+mn-ea"/>
              </a:rPr>
              <a:t>_</a:t>
            </a:r>
            <a:r>
              <a:rPr lang="ko-KR" altLang="en-US" sz="1600" dirty="0" smtClean="0">
                <a:latin typeface="+mn-ea"/>
                <a:ea typeface="+mn-ea"/>
              </a:rPr>
              <a:t>버스정류소현황 등의 </a:t>
            </a:r>
            <a:endParaRPr lang="en-US" altLang="ko-KR" sz="16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sz="1600" dirty="0" smtClean="0">
                <a:latin typeface="+mn-ea"/>
                <a:ea typeface="+mn-ea"/>
              </a:rPr>
              <a:t>교통 정보 추가 이용 예정</a:t>
            </a:r>
            <a:endParaRPr lang="en-US" altLang="ko-KR" sz="16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ko-KR" altLang="en-US" sz="20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732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7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/>
          <p:nvPr/>
        </p:nvSpPr>
        <p:spPr>
          <a:xfrm>
            <a:off x="600528" y="881031"/>
            <a:ext cx="11002852" cy="5320972"/>
          </a:xfrm>
          <a:prstGeom prst="roundRect">
            <a:avLst>
              <a:gd name="adj" fmla="val 2505"/>
            </a:avLst>
          </a:prstGeom>
          <a:solidFill>
            <a:srgbClr val="F2F2F2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781221" y="733673"/>
            <a:ext cx="7574503" cy="36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 방법 </a:t>
            </a:r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en-US" altLang="ko-KR" b="1" dirty="0" smtClean="0">
                <a:latin typeface="Malgun Gothic"/>
                <a:ea typeface="Malgun Gothic"/>
                <a:cs typeface="Malgun Gothic"/>
                <a:sym typeface="Malgun Gothic"/>
              </a:rPr>
              <a:t>Vacation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 smtClean="0">
                <a:latin typeface="Malgun Gothic"/>
                <a:ea typeface="Malgun Gothic"/>
                <a:cs typeface="Malgun Gothic"/>
                <a:sym typeface="Malgun Gothic"/>
              </a:rPr>
              <a:t>데이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터</a:t>
            </a:r>
            <a:r>
              <a:rPr lang="ko-KR" altLang="en-US" sz="1400" b="1" dirty="0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/>
          </a:p>
        </p:txBody>
      </p:sp>
      <p:sp>
        <p:nvSpPr>
          <p:cNvPr id="140" name="Google Shape;140;p4"/>
          <p:cNvSpPr/>
          <p:nvPr/>
        </p:nvSpPr>
        <p:spPr>
          <a:xfrm>
            <a:off x="781222" y="733673"/>
            <a:ext cx="360000" cy="360000"/>
          </a:xfrm>
          <a:prstGeom prst="ellipse">
            <a:avLst/>
          </a:prstGeom>
          <a:solidFill>
            <a:srgbClr val="172D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1" name="Google Shape;14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962" y="6389139"/>
            <a:ext cx="1324001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B4E8AD4-1CCC-4177-BAD6-6EDE9974959E}"/>
              </a:ext>
            </a:extLst>
          </p:cNvPr>
          <p:cNvSpPr txBox="1"/>
          <p:nvPr/>
        </p:nvSpPr>
        <p:spPr>
          <a:xfrm>
            <a:off x="600528" y="1213537"/>
            <a:ext cx="10509924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accent1"/>
                </a:solidFill>
                <a:latin typeface="+mj-ea"/>
                <a:ea typeface="+mj-ea"/>
                <a:sym typeface="Wingdings" panose="05000000000000000000" pitchFamily="2" charset="2"/>
              </a:rPr>
              <a:t>숙소</a:t>
            </a:r>
            <a:r>
              <a:rPr lang="en-US" altLang="ko-KR" sz="2000" dirty="0" smtClean="0">
                <a:solidFill>
                  <a:schemeClr val="accent1"/>
                </a:solidFill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 sz="2000" dirty="0" smtClean="0">
                <a:solidFill>
                  <a:schemeClr val="accent1"/>
                </a:solidFill>
                <a:latin typeface="+mj-ea"/>
                <a:ea typeface="+mj-ea"/>
                <a:sym typeface="Wingdings" panose="05000000000000000000" pitchFamily="2" charset="2"/>
              </a:rPr>
              <a:t>관광지</a:t>
            </a:r>
            <a:r>
              <a:rPr lang="en-US" altLang="ko-KR" sz="2000" dirty="0" smtClean="0">
                <a:solidFill>
                  <a:schemeClr val="accent1"/>
                </a:solidFill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 sz="2000" dirty="0" err="1" smtClean="0">
                <a:solidFill>
                  <a:schemeClr val="accent1"/>
                </a:solidFill>
                <a:latin typeface="+mj-ea"/>
                <a:ea typeface="+mj-ea"/>
                <a:sym typeface="Wingdings" panose="05000000000000000000" pitchFamily="2" charset="2"/>
              </a:rPr>
              <a:t>맛집</a:t>
            </a:r>
            <a:r>
              <a:rPr lang="ko-KR" altLang="en-US" sz="2000" dirty="0" smtClean="0">
                <a:solidFill>
                  <a:schemeClr val="accent1"/>
                </a:solidFill>
                <a:latin typeface="+mj-ea"/>
                <a:ea typeface="+mj-ea"/>
                <a:sym typeface="Wingdings" panose="05000000000000000000" pitchFamily="2" charset="2"/>
              </a:rPr>
              <a:t> 등의 데이터는 이미 수집하고 </a:t>
            </a:r>
            <a:r>
              <a:rPr lang="en-US" altLang="ko-KR" sz="2000" dirty="0" smtClean="0">
                <a:solidFill>
                  <a:schemeClr val="accent1"/>
                </a:solidFill>
                <a:latin typeface="+mj-ea"/>
                <a:ea typeface="+mj-ea"/>
                <a:sym typeface="Wingdings" panose="05000000000000000000" pitchFamily="2" charset="2"/>
              </a:rPr>
              <a:t>CSV</a:t>
            </a:r>
            <a:r>
              <a:rPr lang="ko-KR" altLang="en-US" sz="2000" dirty="0" smtClean="0">
                <a:solidFill>
                  <a:schemeClr val="accent1"/>
                </a:solidFill>
                <a:latin typeface="+mj-ea"/>
                <a:ea typeface="+mj-ea"/>
                <a:sym typeface="Wingdings" panose="05000000000000000000" pitchFamily="2" charset="2"/>
              </a:rPr>
              <a:t>파일로 정리하여</a:t>
            </a:r>
            <a:r>
              <a:rPr lang="en-US" altLang="ko-KR" sz="2000" dirty="0" smtClean="0">
                <a:solidFill>
                  <a:schemeClr val="accent1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2000" dirty="0" smtClean="0">
                <a:solidFill>
                  <a:schemeClr val="accent1"/>
                </a:solidFill>
                <a:latin typeface="+mj-ea"/>
                <a:ea typeface="+mj-ea"/>
                <a:sym typeface="Wingdings" panose="05000000000000000000" pitchFamily="2" charset="2"/>
              </a:rPr>
              <a:t>  </a:t>
            </a:r>
            <a:r>
              <a:rPr lang="ko-KR" altLang="en-US" sz="2000" dirty="0" smtClean="0">
                <a:solidFill>
                  <a:schemeClr val="accent1"/>
                </a:solidFill>
                <a:latin typeface="+mj-ea"/>
                <a:ea typeface="+mj-ea"/>
                <a:sym typeface="Wingdings" panose="05000000000000000000" pitchFamily="2" charset="2"/>
              </a:rPr>
              <a:t>이를 </a:t>
            </a:r>
            <a:r>
              <a:rPr lang="en-US" altLang="ko-KR" sz="2000" dirty="0" smtClean="0">
                <a:solidFill>
                  <a:schemeClr val="accent1"/>
                </a:solidFill>
                <a:latin typeface="+mj-ea"/>
                <a:ea typeface="+mj-ea"/>
                <a:sym typeface="Wingdings" panose="05000000000000000000" pitchFamily="2" charset="2"/>
              </a:rPr>
              <a:t>MySQL</a:t>
            </a:r>
            <a:r>
              <a:rPr lang="ko-KR" altLang="en-US" sz="2000" dirty="0" smtClean="0">
                <a:solidFill>
                  <a:schemeClr val="accent1"/>
                </a:solidFill>
                <a:latin typeface="+mj-ea"/>
                <a:ea typeface="+mj-ea"/>
                <a:sym typeface="Wingdings" panose="05000000000000000000" pitchFamily="2" charset="2"/>
              </a:rPr>
              <a:t>에 구축해둔 상태</a:t>
            </a:r>
            <a:endParaRPr lang="en-US" altLang="ko-KR" sz="2000" dirty="0" smtClean="0">
              <a:solidFill>
                <a:schemeClr val="accent1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  <a:ea typeface="+mj-ea"/>
                <a:sym typeface="Wingdings" panose="05000000000000000000" pitchFamily="2" charset="2"/>
              </a:rPr>
              <a:t>보유한 데이터는 총 </a:t>
            </a:r>
            <a:r>
              <a:rPr lang="en-US" altLang="ko-KR" sz="2000" dirty="0" smtClean="0">
                <a:latin typeface="+mj-ea"/>
                <a:ea typeface="+mj-ea"/>
                <a:sym typeface="Wingdings" panose="05000000000000000000" pitchFamily="2" charset="2"/>
              </a:rPr>
              <a:t>10975</a:t>
            </a:r>
            <a:r>
              <a:rPr lang="ko-KR" altLang="en-US" sz="2000" dirty="0" smtClean="0">
                <a:latin typeface="+mj-ea"/>
                <a:ea typeface="+mj-ea"/>
                <a:sym typeface="Wingdings" panose="05000000000000000000" pitchFamily="2" charset="2"/>
              </a:rPr>
              <a:t>개  </a:t>
            </a:r>
            <a:endParaRPr lang="en-US" altLang="ko-KR" sz="2000" dirty="0">
              <a:latin typeface="+mj-ea"/>
              <a:ea typeface="+mj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8" name="_x348371960" descr="EMB0000227092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6" y="2700068"/>
            <a:ext cx="3316922" cy="147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0" name="_x348371600" descr="EMB00002270925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547" y="2697716"/>
            <a:ext cx="3405407" cy="147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2" name="_x348373400" descr="EMB00002270925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6" y="4386416"/>
            <a:ext cx="3316922" cy="141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4" name="_x348375272" descr="EMB00002270925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366" y="4386416"/>
            <a:ext cx="3405588" cy="141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6" name="_x348374624" descr="EMB00002270925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367" y="3435274"/>
            <a:ext cx="3331984" cy="152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8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1092</Words>
  <Application>Microsoft Office PowerPoint</Application>
  <PresentationFormat>사용자 지정</PresentationFormat>
  <Paragraphs>164</Paragraphs>
  <Slides>14</Slides>
  <Notes>14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대식</dc:creator>
  <cp:lastModifiedBy>박기영</cp:lastModifiedBy>
  <cp:revision>134</cp:revision>
  <dcterms:created xsi:type="dcterms:W3CDTF">2021-05-17T10:31:45Z</dcterms:created>
  <dcterms:modified xsi:type="dcterms:W3CDTF">2022-08-29T16:49:38Z</dcterms:modified>
</cp:coreProperties>
</file>